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7" r:id="rId2"/>
    <p:sldId id="383" r:id="rId3"/>
    <p:sldId id="394" r:id="rId4"/>
    <p:sldId id="454" r:id="rId5"/>
    <p:sldId id="455" r:id="rId6"/>
    <p:sldId id="456" r:id="rId7"/>
    <p:sldId id="457" r:id="rId8"/>
    <p:sldId id="458" r:id="rId9"/>
    <p:sldId id="459" r:id="rId10"/>
    <p:sldId id="460" r:id="rId11"/>
    <p:sldId id="393" r:id="rId12"/>
    <p:sldId id="395" r:id="rId13"/>
    <p:sldId id="397" r:id="rId14"/>
    <p:sldId id="398" r:id="rId15"/>
    <p:sldId id="389" r:id="rId16"/>
    <p:sldId id="390" r:id="rId17"/>
    <p:sldId id="399" r:id="rId18"/>
    <p:sldId id="448" r:id="rId19"/>
    <p:sldId id="450" r:id="rId20"/>
    <p:sldId id="451" r:id="rId21"/>
    <p:sldId id="452" r:id="rId22"/>
    <p:sldId id="449" r:id="rId23"/>
    <p:sldId id="403" r:id="rId24"/>
    <p:sldId id="404" r:id="rId25"/>
    <p:sldId id="405" r:id="rId26"/>
    <p:sldId id="406" r:id="rId27"/>
    <p:sldId id="407" r:id="rId28"/>
    <p:sldId id="408" r:id="rId29"/>
    <p:sldId id="441" r:id="rId30"/>
    <p:sldId id="409" r:id="rId31"/>
    <p:sldId id="410" r:id="rId32"/>
    <p:sldId id="411" r:id="rId33"/>
    <p:sldId id="412" r:id="rId34"/>
    <p:sldId id="413" r:id="rId35"/>
    <p:sldId id="414" r:id="rId36"/>
    <p:sldId id="416" r:id="rId37"/>
    <p:sldId id="417" r:id="rId38"/>
    <p:sldId id="418" r:id="rId39"/>
    <p:sldId id="419" r:id="rId40"/>
    <p:sldId id="420" r:id="rId41"/>
    <p:sldId id="421" r:id="rId42"/>
    <p:sldId id="422" r:id="rId43"/>
    <p:sldId id="423" r:id="rId44"/>
    <p:sldId id="424" r:id="rId45"/>
    <p:sldId id="442" r:id="rId46"/>
    <p:sldId id="426" r:id="rId47"/>
    <p:sldId id="425" r:id="rId48"/>
    <p:sldId id="427" r:id="rId49"/>
    <p:sldId id="428" r:id="rId50"/>
    <p:sldId id="429" r:id="rId51"/>
    <p:sldId id="443" r:id="rId52"/>
    <p:sldId id="430" r:id="rId53"/>
    <p:sldId id="431" r:id="rId54"/>
    <p:sldId id="432" r:id="rId55"/>
    <p:sldId id="433" r:id="rId56"/>
    <p:sldId id="444" r:id="rId57"/>
    <p:sldId id="434" r:id="rId58"/>
    <p:sldId id="453" r:id="rId59"/>
    <p:sldId id="435" r:id="rId60"/>
    <p:sldId id="445" r:id="rId61"/>
    <p:sldId id="436" r:id="rId62"/>
    <p:sldId id="437" r:id="rId63"/>
    <p:sldId id="438" r:id="rId64"/>
    <p:sldId id="439" r:id="rId65"/>
    <p:sldId id="44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94429"/>
  </p:normalViewPr>
  <p:slideViewPr>
    <p:cSldViewPr snapToGrid="0">
      <p:cViewPr varScale="1">
        <p:scale>
          <a:sx n="105" d="100"/>
          <a:sy n="105" d="100"/>
        </p:scale>
        <p:origin x="2040" y="4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11/11/25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11/11/25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11/11/25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11/11/25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11/11/25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hyperlink" Target="https://www.census.gov/topics/research/data-scienc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seas.harvard.edu/news/what-data-science-definition-skills-applications-mor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png"/><Relationship Id="rId7" Type="http://schemas.openxmlformats.org/officeDocument/2006/relationships/image" Target="../media/image17.gif"/><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Unsupervised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511447-9940-DEF1-D0CC-ACE0B20B0A66}"/>
            </a:ext>
          </a:extLst>
        </p:cNvPr>
        <p:cNvGrpSpPr/>
        <p:nvPr/>
      </p:nvGrpSpPr>
      <p:grpSpPr>
        <a:xfrm>
          <a:off x="0" y="0"/>
          <a:ext cx="0" cy="0"/>
          <a:chOff x="0" y="0"/>
          <a:chExt cx="0" cy="0"/>
        </a:xfrm>
      </p:grpSpPr>
      <p:grpSp>
        <p:nvGrpSpPr>
          <p:cNvPr id="43" name="Group 42">
            <a:extLst>
              <a:ext uri="{FF2B5EF4-FFF2-40B4-BE49-F238E27FC236}">
                <a16:creationId xmlns:a16="http://schemas.microsoft.com/office/drawing/2014/main" id="{AD1B070D-6137-BAC5-36FF-2A6E473DF54E}"/>
              </a:ext>
            </a:extLst>
          </p:cNvPr>
          <p:cNvGrpSpPr/>
          <p:nvPr/>
        </p:nvGrpSpPr>
        <p:grpSpPr>
          <a:xfrm>
            <a:off x="493955" y="124547"/>
            <a:ext cx="5452975" cy="2157369"/>
            <a:chOff x="6030357" y="124547"/>
            <a:chExt cx="5452975" cy="2157369"/>
          </a:xfrm>
        </p:grpSpPr>
        <p:grpSp>
          <p:nvGrpSpPr>
            <p:cNvPr id="44" name="Group 43">
              <a:extLst>
                <a:ext uri="{FF2B5EF4-FFF2-40B4-BE49-F238E27FC236}">
                  <a16:creationId xmlns:a16="http://schemas.microsoft.com/office/drawing/2014/main" id="{464C7C46-D278-3C8E-0967-4776D4858CC0}"/>
                </a:ext>
              </a:extLst>
            </p:cNvPr>
            <p:cNvGrpSpPr/>
            <p:nvPr/>
          </p:nvGrpSpPr>
          <p:grpSpPr>
            <a:xfrm>
              <a:off x="6825047" y="410249"/>
              <a:ext cx="4100556" cy="1591138"/>
              <a:chOff x="6825047" y="410249"/>
              <a:chExt cx="4100556" cy="1591138"/>
            </a:xfrm>
          </p:grpSpPr>
          <p:pic>
            <p:nvPicPr>
              <p:cNvPr id="46" name="Picture 45">
                <a:extLst>
                  <a:ext uri="{FF2B5EF4-FFF2-40B4-BE49-F238E27FC236}">
                    <a16:creationId xmlns:a16="http://schemas.microsoft.com/office/drawing/2014/main" id="{6A1F02C4-483B-1119-8319-F855446A7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047" y="549248"/>
                <a:ext cx="996895" cy="936737"/>
              </a:xfrm>
              <a:prstGeom prst="rect">
                <a:avLst/>
              </a:prstGeom>
            </p:spPr>
          </p:pic>
          <p:pic>
            <p:nvPicPr>
              <p:cNvPr id="47" name="Picture 46">
                <a:extLst>
                  <a:ext uri="{FF2B5EF4-FFF2-40B4-BE49-F238E27FC236}">
                    <a16:creationId xmlns:a16="http://schemas.microsoft.com/office/drawing/2014/main" id="{A6178794-661F-99D9-70E0-EE70663DF3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3143" y="549145"/>
                <a:ext cx="1039417" cy="1002946"/>
              </a:xfrm>
              <a:prstGeom prst="rect">
                <a:avLst/>
              </a:prstGeom>
            </p:spPr>
          </p:pic>
          <p:pic>
            <p:nvPicPr>
              <p:cNvPr id="48" name="Picture 47">
                <a:extLst>
                  <a:ext uri="{FF2B5EF4-FFF2-40B4-BE49-F238E27FC236}">
                    <a16:creationId xmlns:a16="http://schemas.microsoft.com/office/drawing/2014/main" id="{26CC9C4D-8EC0-7116-68AC-A6DAD0D32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761" y="410249"/>
                <a:ext cx="1141842" cy="1141842"/>
              </a:xfrm>
              <a:prstGeom prst="rect">
                <a:avLst/>
              </a:prstGeom>
            </p:spPr>
          </p:pic>
          <p:sp>
            <p:nvSpPr>
              <p:cNvPr id="49" name="TextBox 48">
                <a:extLst>
                  <a:ext uri="{FF2B5EF4-FFF2-40B4-BE49-F238E27FC236}">
                    <a16:creationId xmlns:a16="http://schemas.microsoft.com/office/drawing/2014/main" id="{42390230-7BC6-F0C2-C0B2-CA758399676C}"/>
                  </a:ext>
                </a:extLst>
              </p:cNvPr>
              <p:cNvSpPr txBox="1"/>
              <p:nvPr/>
            </p:nvSpPr>
            <p:spPr>
              <a:xfrm>
                <a:off x="7867947" y="1632055"/>
                <a:ext cx="1869807" cy="369332"/>
              </a:xfrm>
              <a:prstGeom prst="rect">
                <a:avLst/>
              </a:prstGeom>
              <a:noFill/>
            </p:spPr>
            <p:txBody>
              <a:bodyPr wrap="none" rtlCol="0">
                <a:spAutoFit/>
              </a:bodyPr>
              <a:lstStyle/>
              <a:p>
                <a:r>
                  <a:rPr lang="en-US" b="1" dirty="0"/>
                  <a:t>Group with wings</a:t>
                </a:r>
              </a:p>
            </p:txBody>
          </p:sp>
        </p:grpSp>
        <p:sp>
          <p:nvSpPr>
            <p:cNvPr id="45" name="Frame 44">
              <a:extLst>
                <a:ext uri="{FF2B5EF4-FFF2-40B4-BE49-F238E27FC236}">
                  <a16:creationId xmlns:a16="http://schemas.microsoft.com/office/drawing/2014/main" id="{B520A2D0-8E06-840E-F884-0CAF8CFA8A27}"/>
                </a:ext>
              </a:extLst>
            </p:cNvPr>
            <p:cNvSpPr/>
            <p:nvPr/>
          </p:nvSpPr>
          <p:spPr>
            <a:xfrm>
              <a:off x="6030357" y="124547"/>
              <a:ext cx="5452975" cy="2157369"/>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0F256B5D-C73F-5C0A-4EFF-8A23E21EA0DB}"/>
              </a:ext>
            </a:extLst>
          </p:cNvPr>
          <p:cNvGrpSpPr/>
          <p:nvPr/>
        </p:nvGrpSpPr>
        <p:grpSpPr>
          <a:xfrm>
            <a:off x="7298855" y="352997"/>
            <a:ext cx="4147058" cy="1772221"/>
            <a:chOff x="6778545" y="2357139"/>
            <a:chExt cx="3749412" cy="1772221"/>
          </a:xfrm>
        </p:grpSpPr>
        <p:grpSp>
          <p:nvGrpSpPr>
            <p:cNvPr id="51" name="Group 50">
              <a:extLst>
                <a:ext uri="{FF2B5EF4-FFF2-40B4-BE49-F238E27FC236}">
                  <a16:creationId xmlns:a16="http://schemas.microsoft.com/office/drawing/2014/main" id="{A0A21BB0-AD2D-812F-3594-190749D0AF5A}"/>
                </a:ext>
              </a:extLst>
            </p:cNvPr>
            <p:cNvGrpSpPr/>
            <p:nvPr/>
          </p:nvGrpSpPr>
          <p:grpSpPr>
            <a:xfrm>
              <a:off x="7210383" y="2783682"/>
              <a:ext cx="3092923" cy="994170"/>
              <a:chOff x="9082531" y="3371578"/>
              <a:chExt cx="3092923" cy="994170"/>
            </a:xfrm>
          </p:grpSpPr>
          <p:pic>
            <p:nvPicPr>
              <p:cNvPr id="53" name="Picture 52">
                <a:extLst>
                  <a:ext uri="{FF2B5EF4-FFF2-40B4-BE49-F238E27FC236}">
                    <a16:creationId xmlns:a16="http://schemas.microsoft.com/office/drawing/2014/main" id="{63B7D265-35A5-3F40-5C0C-6BB0F6C19F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2531" y="3371578"/>
                <a:ext cx="976574" cy="994170"/>
              </a:xfrm>
              <a:prstGeom prst="rect">
                <a:avLst/>
              </a:prstGeom>
            </p:spPr>
          </p:pic>
          <p:sp>
            <p:nvSpPr>
              <p:cNvPr id="54" name="TextBox 53">
                <a:extLst>
                  <a:ext uri="{FF2B5EF4-FFF2-40B4-BE49-F238E27FC236}">
                    <a16:creationId xmlns:a16="http://schemas.microsoft.com/office/drawing/2014/main" id="{9371530A-D3E2-4E50-3FF8-0336455D2621}"/>
                  </a:ext>
                </a:extLst>
              </p:cNvPr>
              <p:cNvSpPr txBox="1"/>
              <p:nvPr/>
            </p:nvSpPr>
            <p:spPr>
              <a:xfrm>
                <a:off x="10059105" y="3715915"/>
                <a:ext cx="2116349" cy="369332"/>
              </a:xfrm>
              <a:prstGeom prst="rect">
                <a:avLst/>
              </a:prstGeom>
              <a:noFill/>
            </p:spPr>
            <p:txBody>
              <a:bodyPr wrap="none" rtlCol="0">
                <a:spAutoFit/>
              </a:bodyPr>
              <a:lstStyle/>
              <a:p>
                <a:r>
                  <a:rPr lang="en-US" b="1" dirty="0"/>
                  <a:t>Group with two legs</a:t>
                </a:r>
              </a:p>
            </p:txBody>
          </p:sp>
        </p:grpSp>
        <p:sp>
          <p:nvSpPr>
            <p:cNvPr id="52" name="Frame 51">
              <a:extLst>
                <a:ext uri="{FF2B5EF4-FFF2-40B4-BE49-F238E27FC236}">
                  <a16:creationId xmlns:a16="http://schemas.microsoft.com/office/drawing/2014/main" id="{03E215C5-58D6-6AC2-A610-B2CE49F83ED7}"/>
                </a:ext>
              </a:extLst>
            </p:cNvPr>
            <p:cNvSpPr/>
            <p:nvPr/>
          </p:nvSpPr>
          <p:spPr>
            <a:xfrm>
              <a:off x="6778545" y="2357139"/>
              <a:ext cx="3749412" cy="1772221"/>
            </a:xfrm>
            <a:prstGeom prst="fram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grpSp>
        <p:nvGrpSpPr>
          <p:cNvPr id="55" name="Group 54">
            <a:extLst>
              <a:ext uri="{FF2B5EF4-FFF2-40B4-BE49-F238E27FC236}">
                <a16:creationId xmlns:a16="http://schemas.microsoft.com/office/drawing/2014/main" id="{0BCA9F62-3E1E-BE66-030A-9319513018C0}"/>
              </a:ext>
            </a:extLst>
          </p:cNvPr>
          <p:cNvGrpSpPr/>
          <p:nvPr/>
        </p:nvGrpSpPr>
        <p:grpSpPr>
          <a:xfrm>
            <a:off x="4709580" y="2410920"/>
            <a:ext cx="4147057" cy="1772221"/>
            <a:chOff x="6778545" y="4204068"/>
            <a:chExt cx="3749412" cy="1772221"/>
          </a:xfrm>
        </p:grpSpPr>
        <p:grpSp>
          <p:nvGrpSpPr>
            <p:cNvPr id="56" name="Group 55">
              <a:extLst>
                <a:ext uri="{FF2B5EF4-FFF2-40B4-BE49-F238E27FC236}">
                  <a16:creationId xmlns:a16="http://schemas.microsoft.com/office/drawing/2014/main" id="{69EA1A3C-D862-4E91-1964-9150DE28FC84}"/>
                </a:ext>
              </a:extLst>
            </p:cNvPr>
            <p:cNvGrpSpPr/>
            <p:nvPr/>
          </p:nvGrpSpPr>
          <p:grpSpPr>
            <a:xfrm>
              <a:off x="7232300" y="4392347"/>
              <a:ext cx="3141102" cy="1226545"/>
              <a:chOff x="9082531" y="4580837"/>
              <a:chExt cx="3141102" cy="1226545"/>
            </a:xfrm>
          </p:grpSpPr>
          <p:pic>
            <p:nvPicPr>
              <p:cNvPr id="58" name="Picture 57">
                <a:extLst>
                  <a:ext uri="{FF2B5EF4-FFF2-40B4-BE49-F238E27FC236}">
                    <a16:creationId xmlns:a16="http://schemas.microsoft.com/office/drawing/2014/main" id="{23CAE0E4-BA94-4C40-C838-BBFD58503D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2531" y="4580837"/>
                <a:ext cx="999041" cy="1226545"/>
              </a:xfrm>
              <a:prstGeom prst="rect">
                <a:avLst/>
              </a:prstGeom>
            </p:spPr>
          </p:pic>
          <p:sp>
            <p:nvSpPr>
              <p:cNvPr id="59" name="TextBox 58">
                <a:extLst>
                  <a:ext uri="{FF2B5EF4-FFF2-40B4-BE49-F238E27FC236}">
                    <a16:creationId xmlns:a16="http://schemas.microsoft.com/office/drawing/2014/main" id="{1D60B286-4C03-C788-F301-FB906FC0421D}"/>
                  </a:ext>
                </a:extLst>
              </p:cNvPr>
              <p:cNvSpPr txBox="1"/>
              <p:nvPr/>
            </p:nvSpPr>
            <p:spPr>
              <a:xfrm>
                <a:off x="10081572" y="5009443"/>
                <a:ext cx="2142061" cy="369332"/>
              </a:xfrm>
              <a:prstGeom prst="rect">
                <a:avLst/>
              </a:prstGeom>
              <a:noFill/>
            </p:spPr>
            <p:txBody>
              <a:bodyPr wrap="none" rtlCol="0">
                <a:spAutoFit/>
              </a:bodyPr>
              <a:lstStyle/>
              <a:p>
                <a:r>
                  <a:rPr lang="en-US" b="1" dirty="0"/>
                  <a:t>Group with four legs</a:t>
                </a:r>
              </a:p>
            </p:txBody>
          </p:sp>
        </p:grpSp>
        <p:sp>
          <p:nvSpPr>
            <p:cNvPr id="57" name="Frame 56">
              <a:extLst>
                <a:ext uri="{FF2B5EF4-FFF2-40B4-BE49-F238E27FC236}">
                  <a16:creationId xmlns:a16="http://schemas.microsoft.com/office/drawing/2014/main" id="{F08D274F-DFC7-D649-43CF-37A6E0B158F9}"/>
                </a:ext>
              </a:extLst>
            </p:cNvPr>
            <p:cNvSpPr/>
            <p:nvPr/>
          </p:nvSpPr>
          <p:spPr>
            <a:xfrm>
              <a:off x="6778545" y="4204068"/>
              <a:ext cx="3749412" cy="1772221"/>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8E700A22-2BBE-D016-AB15-76F25A885DE8}"/>
              </a:ext>
            </a:extLst>
          </p:cNvPr>
          <p:cNvSpPr txBox="1"/>
          <p:nvPr/>
        </p:nvSpPr>
        <p:spPr>
          <a:xfrm>
            <a:off x="3486912" y="4576085"/>
            <a:ext cx="6096000" cy="2585323"/>
          </a:xfrm>
          <a:prstGeom prst="rect">
            <a:avLst/>
          </a:prstGeom>
          <a:noFill/>
        </p:spPr>
        <p:txBody>
          <a:bodyPr wrap="square">
            <a:spAutoFit/>
          </a:bodyPr>
          <a:lstStyle/>
          <a:p>
            <a:pPr algn="l"/>
            <a:r>
              <a:rPr lang="en-PH" sz="1800" dirty="0">
                <a:latin typeface="+mn-lt"/>
              </a:rPr>
              <a:t>Grouping a set of objects in such a way that </a:t>
            </a:r>
            <a:r>
              <a:rPr lang="en-PH" sz="1800" b="1" dirty="0">
                <a:solidFill>
                  <a:srgbClr val="00B0F0"/>
                </a:solidFill>
                <a:latin typeface="+mn-lt"/>
              </a:rPr>
              <a:t>similar objects</a:t>
            </a:r>
            <a:r>
              <a:rPr lang="en-PH" sz="1800" dirty="0">
                <a:latin typeface="+mn-lt"/>
              </a:rPr>
              <a:t> fall into the same group.</a:t>
            </a:r>
          </a:p>
          <a:p>
            <a:pPr algn="l"/>
            <a:endParaRPr lang="en-PH" sz="1800" dirty="0">
              <a:latin typeface="+mn-lt"/>
            </a:endParaRPr>
          </a:p>
          <a:p>
            <a:pPr algn="l"/>
            <a:r>
              <a:rPr lang="en-PH" sz="1800" dirty="0">
                <a:latin typeface="+mn-lt"/>
              </a:rPr>
              <a:t>Method of grouping similar entities together</a:t>
            </a:r>
          </a:p>
          <a:p>
            <a:pPr algn="l"/>
            <a:endParaRPr lang="en-PH" sz="1800" dirty="0">
              <a:latin typeface="+mn-lt"/>
            </a:endParaRPr>
          </a:p>
          <a:p>
            <a:pPr algn="l"/>
            <a:r>
              <a:rPr lang="en-PH" sz="1800" dirty="0">
                <a:latin typeface="+mn-lt"/>
              </a:rPr>
              <a:t>Similar objects are grouped into </a:t>
            </a:r>
            <a:r>
              <a:rPr lang="en-PH" sz="1800" b="1" dirty="0">
                <a:solidFill>
                  <a:srgbClr val="00B0F0"/>
                </a:solidFill>
                <a:latin typeface="+mn-lt"/>
              </a:rPr>
              <a:t>one cluster </a:t>
            </a:r>
            <a:r>
              <a:rPr lang="en-PH" sz="1800" dirty="0">
                <a:latin typeface="+mn-lt"/>
              </a:rPr>
              <a:t>and are different from objects in another cluster.</a:t>
            </a:r>
          </a:p>
          <a:p>
            <a:pPr algn="l"/>
            <a:endParaRPr lang="en-PH" sz="1800" dirty="0">
              <a:latin typeface="+mn-lt"/>
            </a:endParaRPr>
          </a:p>
          <a:p>
            <a:pPr algn="l"/>
            <a:endParaRPr lang="en-PH" sz="1800" dirty="0">
              <a:latin typeface="+mn-lt"/>
            </a:endParaRPr>
          </a:p>
        </p:txBody>
      </p:sp>
    </p:spTree>
    <p:extLst>
      <p:ext uri="{BB962C8B-B14F-4D97-AF65-F5344CB8AC3E}">
        <p14:creationId xmlns:p14="http://schemas.microsoft.com/office/powerpoint/2010/main" val="2150617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94A2CA-18E4-CE68-9541-3F2981EAF8F6}"/>
              </a:ext>
            </a:extLst>
          </p:cNvPr>
          <p:cNvSpPr txBox="1"/>
          <p:nvPr/>
        </p:nvSpPr>
        <p:spPr>
          <a:xfrm>
            <a:off x="255037" y="2421032"/>
            <a:ext cx="6509658" cy="2015936"/>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b="1" dirty="0"/>
              <a:t>They aren't baseless guesses</a:t>
            </a:r>
            <a:r>
              <a:rPr lang="en-US" altLang="en-US" sz="2500" dirty="0"/>
              <a:t>. They are insights from public opinion surveys, voter turnout models, and a variety of advanced tools and methodologies used in data science.</a:t>
            </a:r>
          </a:p>
        </p:txBody>
      </p:sp>
      <p:pic>
        <p:nvPicPr>
          <p:cNvPr id="5" name="Picture 4" descr="A graph of people in the united states&#10;&#10;AI-generated content may be incorrect.">
            <a:extLst>
              <a:ext uri="{FF2B5EF4-FFF2-40B4-BE49-F238E27FC236}">
                <a16:creationId xmlns:a16="http://schemas.microsoft.com/office/drawing/2014/main" id="{BC9C89E2-924E-A1D8-388F-BE5404B4946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1134847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2C46EA-EFED-1D14-B38D-9EF4FA3464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BE8DC5-271E-9C94-D5FD-D798F5F100AD}"/>
              </a:ext>
            </a:extLst>
          </p:cNvPr>
          <p:cNvSpPr txBox="1"/>
          <p:nvPr/>
        </p:nvSpPr>
        <p:spPr>
          <a:xfrm>
            <a:off x="255037" y="2521059"/>
            <a:ext cx="6509658" cy="1815882"/>
          </a:xfrm>
          <a:prstGeom prst="rect">
            <a:avLst/>
          </a:prstGeom>
          <a:noFill/>
        </p:spPr>
        <p:txBody>
          <a:bodyPr wrap="square">
            <a:spAutoFit/>
          </a:bodyPr>
          <a:lstStyle/>
          <a:p>
            <a:pPr lvl="0" eaLnBrk="0" fontAlgn="base" hangingPunct="0">
              <a:spcBef>
                <a:spcPct val="0"/>
              </a:spcBef>
              <a:spcAft>
                <a:spcPct val="0"/>
              </a:spcAft>
            </a:pPr>
            <a:r>
              <a:rPr lang="en-US" altLang="en-US" sz="2800" dirty="0"/>
              <a:t>Even if you've never worked with algorithms or predictive models, you're guaranteed to have encountered data science in your daily life.</a:t>
            </a:r>
          </a:p>
        </p:txBody>
      </p:sp>
      <p:pic>
        <p:nvPicPr>
          <p:cNvPr id="5" name="Picture 4" descr="A graph of people in the united states&#10;&#10;AI-generated content may be incorrect.">
            <a:extLst>
              <a:ext uri="{FF2B5EF4-FFF2-40B4-BE49-F238E27FC236}">
                <a16:creationId xmlns:a16="http://schemas.microsoft.com/office/drawing/2014/main" id="{52ED2698-9461-785B-60E1-15007760FFD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357151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6377-1163-2AFC-0EEC-55655A2B32B7}"/>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776A0A2E-705B-A2CE-F3FD-94B5EAEB544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AA172535-2DAB-9954-3B6F-BD73690E9391}"/>
              </a:ext>
            </a:extLst>
          </p:cNvPr>
          <p:cNvSpPr txBox="1"/>
          <p:nvPr/>
        </p:nvSpPr>
        <p:spPr>
          <a:xfrm>
            <a:off x="954832" y="5293577"/>
            <a:ext cx="10282335" cy="830997"/>
          </a:xfrm>
          <a:prstGeom prst="rect">
            <a:avLst/>
          </a:prstGeom>
          <a:noFill/>
        </p:spPr>
        <p:txBody>
          <a:bodyPr wrap="square">
            <a:spAutoFit/>
          </a:bodyPr>
          <a:lstStyle/>
          <a:p>
            <a:pPr lvl="0" eaLnBrk="0" fontAlgn="base" hangingPunct="0">
              <a:spcBef>
                <a:spcPct val="0"/>
              </a:spcBef>
              <a:spcAft>
                <a:spcPct val="0"/>
              </a:spcAft>
            </a:pPr>
            <a:r>
              <a:rPr lang="en-US" altLang="en-US" sz="2400" dirty="0"/>
              <a:t>Think of every time you've checked election forecasts, seen personalized ads, or simply browsed curated movie recommendations. </a:t>
            </a:r>
          </a:p>
        </p:txBody>
      </p:sp>
      <p:pic>
        <p:nvPicPr>
          <p:cNvPr id="5" name="Picture 4" descr="A screenshot of a phone&#10;&#10;AI-generated content may be incorrect.">
            <a:extLst>
              <a:ext uri="{FF2B5EF4-FFF2-40B4-BE49-F238E27FC236}">
                <a16:creationId xmlns:a16="http://schemas.microsoft.com/office/drawing/2014/main" id="{4FB4FB5A-7F0A-0892-4E59-A667F48BFCA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CE11B267-D134-5A79-FD9A-C72C186D1C62}"/>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42501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F90CD-ADB4-3216-FFA7-066D3B1853CC}"/>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2DC69139-D6CA-2556-7F83-FC29AB5895D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1CCF3BCC-E398-C04F-E6D4-AF674610EC2E}"/>
              </a:ext>
            </a:extLst>
          </p:cNvPr>
          <p:cNvSpPr txBox="1"/>
          <p:nvPr/>
        </p:nvSpPr>
        <p:spPr>
          <a:xfrm>
            <a:off x="954832" y="5293577"/>
            <a:ext cx="10282335" cy="461665"/>
          </a:xfrm>
          <a:prstGeom prst="rect">
            <a:avLst/>
          </a:prstGeom>
          <a:noFill/>
        </p:spPr>
        <p:txBody>
          <a:bodyPr wrap="square">
            <a:spAutoFit/>
          </a:bodyPr>
          <a:lstStyle/>
          <a:p>
            <a:pPr lvl="0" algn="ctr" eaLnBrk="0" fontAlgn="base" hangingPunct="0">
              <a:spcBef>
                <a:spcPct val="0"/>
              </a:spcBef>
              <a:spcAft>
                <a:spcPct val="0"/>
              </a:spcAft>
            </a:pPr>
            <a:r>
              <a:rPr lang="en-US" altLang="en-US" sz="2400" dirty="0"/>
              <a:t>That is data science, and it's all around us!</a:t>
            </a:r>
          </a:p>
        </p:txBody>
      </p:sp>
      <p:pic>
        <p:nvPicPr>
          <p:cNvPr id="5" name="Picture 4" descr="A screenshot of a phone&#10;&#10;AI-generated content may be incorrect.">
            <a:extLst>
              <a:ext uri="{FF2B5EF4-FFF2-40B4-BE49-F238E27FC236}">
                <a16:creationId xmlns:a16="http://schemas.microsoft.com/office/drawing/2014/main" id="{7686B259-B1D5-B714-C8B6-4A89469F9DB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754E4798-35AC-AE6D-7B3D-B5ACEFC20C96}"/>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28811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E55E-A006-F180-E1C0-ED8F11F0D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8BCB-B4DA-92B2-1FB3-074D1E1D5009}"/>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26690D0-4940-409B-1556-574FF2DF4A9C}"/>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PH" dirty="0"/>
              <a:t>The </a:t>
            </a:r>
            <a:r>
              <a:rPr lang="en-PH" u="sng" dirty="0">
                <a:hlinkClick r:id="rId2"/>
              </a:rPr>
              <a:t>U.S. Census Bureau</a:t>
            </a:r>
            <a:r>
              <a:rPr lang="en-PH" dirty="0"/>
              <a:t> defines data science as "a field of study that uses scientific methods, processes, and systems to extract knowledge and insights from data." </a:t>
            </a:r>
          </a:p>
          <a:p>
            <a:pPr marL="0" lvl="0" indent="0" eaLnBrk="0" fontAlgn="base" hangingPunct="0">
              <a:lnSpc>
                <a:spcPct val="100000"/>
              </a:lnSpc>
              <a:spcBef>
                <a:spcPct val="0"/>
              </a:spcBef>
              <a:spcAft>
                <a:spcPct val="0"/>
              </a:spcAft>
              <a:buNone/>
            </a:pPr>
            <a:endParaRPr lang="en-PH" dirty="0"/>
          </a:p>
          <a:p>
            <a:pPr marL="0" lvl="0" indent="0" eaLnBrk="0" fontAlgn="base" hangingPunct="0">
              <a:lnSpc>
                <a:spcPct val="100000"/>
              </a:lnSpc>
              <a:spcBef>
                <a:spcPct val="0"/>
              </a:spcBef>
              <a:spcAft>
                <a:spcPct val="0"/>
              </a:spcAft>
              <a:buNone/>
            </a:pPr>
            <a:r>
              <a:rPr lang="en-PH" dirty="0"/>
              <a:t>So, this is a field that works with data that doesn't fit neatly into rows and columns—and, in the end, derives relevant information from it. </a:t>
            </a:r>
            <a:endParaRPr lang="en-US" altLang="en-US" sz="1400" dirty="0"/>
          </a:p>
        </p:txBody>
      </p:sp>
    </p:spTree>
    <p:extLst>
      <p:ext uri="{BB962C8B-B14F-4D97-AF65-F5344CB8AC3E}">
        <p14:creationId xmlns:p14="http://schemas.microsoft.com/office/powerpoint/2010/main" val="3889739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6201F-E5DF-A31D-A46B-AD6FFD403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32187-3738-7626-205F-DEDE9603F637}"/>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5B72261D-352B-745C-6ACB-97A04EEC9BA1}"/>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Data science is inherently interdisciplinary as it combines expertise from </a:t>
            </a:r>
            <a:r>
              <a:rPr lang="en-US" altLang="en-US" b="1" dirty="0">
                <a:solidFill>
                  <a:srgbClr val="FFC000"/>
                </a:solidFill>
                <a:latin typeface="Post Grotesk Book"/>
              </a:rPr>
              <a:t>statistics</a:t>
            </a:r>
            <a:r>
              <a:rPr lang="en-US" altLang="en-US" b="1" dirty="0">
                <a:latin typeface="Post Grotesk Book"/>
              </a:rPr>
              <a:t>, </a:t>
            </a:r>
            <a:r>
              <a:rPr lang="en-US" altLang="en-US" dirty="0">
                <a:solidFill>
                  <a:srgbClr val="000000"/>
                </a:solidFill>
                <a:latin typeface="Post Grotesk Book"/>
              </a:rPr>
              <a:t> </a:t>
            </a:r>
            <a:r>
              <a:rPr lang="en-US" altLang="en-US" b="1" dirty="0">
                <a:solidFill>
                  <a:srgbClr val="FFC000"/>
                </a:solidFill>
                <a:latin typeface="Post Grotesk Book"/>
              </a:rPr>
              <a:t>mathematics</a:t>
            </a:r>
            <a:r>
              <a:rPr lang="en-US" altLang="en-US" b="1" dirty="0">
                <a:latin typeface="Post Grotesk Book"/>
              </a:rPr>
              <a:t>, </a:t>
            </a:r>
            <a:r>
              <a:rPr lang="en-US" altLang="en-US" b="1" dirty="0">
                <a:solidFill>
                  <a:srgbClr val="FF0000"/>
                </a:solidFill>
                <a:latin typeface="Post Grotesk Book"/>
              </a:rPr>
              <a:t>computer science</a:t>
            </a:r>
            <a:r>
              <a:rPr lang="en-US" altLang="en-US" dirty="0">
                <a:solidFill>
                  <a:srgbClr val="000000"/>
                </a:solidFill>
                <a:latin typeface="Post Grotesk Book"/>
              </a:rPr>
              <a:t>, and </a:t>
            </a:r>
            <a:r>
              <a:rPr lang="en-US" altLang="en-US" b="1" dirty="0">
                <a:solidFill>
                  <a:srgbClr val="0070C0"/>
                </a:solidFill>
                <a:latin typeface="Post Grotesk Book"/>
              </a:rPr>
              <a:t>domain-specific knowledge</a:t>
            </a:r>
            <a:r>
              <a:rPr lang="en-US" altLang="en-US" dirty="0">
                <a:solidFill>
                  <a:srgbClr val="000000"/>
                </a:solidFill>
                <a:latin typeface="Post Grotesk Book"/>
              </a:rPr>
              <a:t>.</a:t>
            </a:r>
            <a:endParaRPr lang="en-US" dirty="0"/>
          </a:p>
        </p:txBody>
      </p:sp>
      <p:pic>
        <p:nvPicPr>
          <p:cNvPr id="7" name="Picture 6" descr="A diagram of data science&#10;&#10;AI-generated content may be incorrect.">
            <a:extLst>
              <a:ext uri="{FF2B5EF4-FFF2-40B4-BE49-F238E27FC236}">
                <a16:creationId xmlns:a16="http://schemas.microsoft.com/office/drawing/2014/main" id="{0AFB9BB8-8BE7-C594-C7A5-B25C1A89595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209686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3ED-D568-9062-CB86-89BC4767C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1A1C-5571-EEC5-CCF7-6E3E9020A0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1F5E9596-1471-5449-3C9C-BE648D2AFDA8}"/>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This makes it incredibly versatile, with applications spanning healthcare, finance, marketing, sports, and even solving murder cases.</a:t>
            </a:r>
            <a:endParaRPr lang="en-US" altLang="en-US" sz="3600" dirty="0">
              <a:latin typeface="Arial" panose="020B0604020202020204" pitchFamily="34" charset="0"/>
            </a:endParaRPr>
          </a:p>
          <a:p>
            <a:endParaRPr lang="en-US" dirty="0"/>
          </a:p>
        </p:txBody>
      </p:sp>
      <p:pic>
        <p:nvPicPr>
          <p:cNvPr id="4" name="Picture 3" descr="A diagram of data science&#10;&#10;AI-generated content may be incorrect.">
            <a:extLst>
              <a:ext uri="{FF2B5EF4-FFF2-40B4-BE49-F238E27FC236}">
                <a16:creationId xmlns:a16="http://schemas.microsoft.com/office/drawing/2014/main" id="{3998D8BA-E5BF-7EFF-C825-35D7E6571A9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448471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F8BF1-43DD-6EFC-5D14-369B7C8F6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5EE85-C80B-E4AF-422A-F6887FDD1FF9}"/>
              </a:ext>
            </a:extLst>
          </p:cNvPr>
          <p:cNvSpPr>
            <a:spLocks noGrp="1"/>
          </p:cNvSpPr>
          <p:nvPr>
            <p:ph type="title"/>
          </p:nvPr>
        </p:nvSpPr>
        <p:spPr/>
        <p:txBody>
          <a:bodyPr/>
          <a:lstStyle/>
          <a:p>
            <a:r>
              <a:rPr lang="en-US" dirty="0"/>
              <a:t>Data Science vs Statistics</a:t>
            </a:r>
          </a:p>
        </p:txBody>
      </p:sp>
      <p:pic>
        <p:nvPicPr>
          <p:cNvPr id="6" name="Picture 2" descr="Сomics meme: &amp;quot;Data Science Statistics&amp;quot; - Comics - Meme-arsenal.com">
            <a:extLst>
              <a:ext uri="{FF2B5EF4-FFF2-40B4-BE49-F238E27FC236}">
                <a16:creationId xmlns:a16="http://schemas.microsoft.com/office/drawing/2014/main" id="{C825FB66-12A6-431F-FFCB-ADC9CAC1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144" y="2001319"/>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9C5ACEE4-1DC2-2F47-A82E-C5210D2B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782" y="2285356"/>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2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4AA2-1258-FDA9-B70C-B32F01057440}"/>
              </a:ext>
            </a:extLst>
          </p:cNvPr>
          <p:cNvSpPr>
            <a:spLocks noGrp="1"/>
          </p:cNvSpPr>
          <p:nvPr>
            <p:ph type="title"/>
          </p:nvPr>
        </p:nvSpPr>
        <p:spPr/>
        <p:txBody>
          <a:bodyPr/>
          <a:lstStyle/>
          <a:p>
            <a:r>
              <a:rPr lang="en-US" dirty="0"/>
              <a:t>Data Science vs Statistics</a:t>
            </a:r>
          </a:p>
        </p:txBody>
      </p:sp>
      <p:sp>
        <p:nvSpPr>
          <p:cNvPr id="3" name="Content Placeholder 2">
            <a:extLst>
              <a:ext uri="{FF2B5EF4-FFF2-40B4-BE49-F238E27FC236}">
                <a16:creationId xmlns:a16="http://schemas.microsoft.com/office/drawing/2014/main" id="{EDA5C15D-1DC0-D159-C0C0-0E9558813451}"/>
              </a:ext>
            </a:extLst>
          </p:cNvPr>
          <p:cNvSpPr>
            <a:spLocks noGrp="1"/>
          </p:cNvSpPr>
          <p:nvPr>
            <p:ph idx="1"/>
          </p:nvPr>
        </p:nvSpPr>
        <p:spPr>
          <a:xfrm>
            <a:off x="838201" y="2286869"/>
            <a:ext cx="6146260" cy="4351338"/>
          </a:xfrm>
        </p:spPr>
        <p:txBody>
          <a:bodyPr/>
          <a:lstStyle/>
          <a:p>
            <a:pPr marL="0" indent="0">
              <a:buNone/>
            </a:pPr>
            <a:r>
              <a:rPr lang="en-PH" dirty="0"/>
              <a:t>From history, statistics was the foundation of data science.</a:t>
            </a:r>
          </a:p>
          <a:p>
            <a:pPr marL="0" indent="0">
              <a:buNone/>
            </a:pPr>
            <a:endParaRPr lang="en-PH" dirty="0"/>
          </a:p>
          <a:p>
            <a:pPr marL="0" indent="0">
              <a:buNone/>
            </a:pPr>
            <a:r>
              <a:rPr lang="en-PH" dirty="0"/>
              <a:t>However, while statistics focuses on understanding and explaining data, data science takes it a few steps further by using algorithms and computational tools to automate analysis, make predictions, and generate actionable insights. </a:t>
            </a:r>
            <a:endParaRPr lang="en-US" dirty="0"/>
          </a:p>
        </p:txBody>
      </p:sp>
      <p:pic>
        <p:nvPicPr>
          <p:cNvPr id="6" name="Picture 2" descr="Сomics meme: &amp;quot;Data Science Statistics&amp;quot; - Comics - Meme-arsenal.com">
            <a:extLst>
              <a:ext uri="{FF2B5EF4-FFF2-40B4-BE49-F238E27FC236}">
                <a16:creationId xmlns:a16="http://schemas.microsoft.com/office/drawing/2014/main" id="{7C7949D2-8F64-7E69-D889-EF2769FC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871" y="1158153"/>
            <a:ext cx="2110535" cy="28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863A987B-309F-A79C-3174-3AE075415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479" y="4118207"/>
            <a:ext cx="337732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39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Supervised vs Unsupervised Learning</a:t>
            </a:r>
          </a:p>
          <a:p>
            <a:pPr algn="l">
              <a:buFont typeface="Wingdings" pitchFamily="2" charset="2"/>
              <a:buChar char="Ø"/>
            </a:pPr>
            <a:r>
              <a:rPr lang="en-US" sz="3500" b="1" dirty="0">
                <a:solidFill>
                  <a:schemeClr val="bg2">
                    <a:lumMod val="90000"/>
                  </a:schemeClr>
                </a:solidFill>
              </a:rPr>
              <a:t> Clustering </a:t>
            </a:r>
          </a:p>
          <a:p>
            <a:pPr algn="l">
              <a:buFont typeface="Wingdings" pitchFamily="2" charset="2"/>
              <a:buChar char="Ø"/>
            </a:pPr>
            <a:r>
              <a:rPr lang="en-US" sz="3500" b="1" dirty="0">
                <a:solidFill>
                  <a:schemeClr val="bg2">
                    <a:lumMod val="90000"/>
                  </a:schemeClr>
                </a:solidFill>
              </a:rPr>
              <a:t> Dimensionality Reduction</a:t>
            </a:r>
          </a:p>
          <a:p>
            <a:pPr algn="l">
              <a:buFont typeface="Wingdings" pitchFamily="2" charset="2"/>
              <a:buChar char="Ø"/>
            </a:pPr>
            <a:r>
              <a:rPr lang="en-US" sz="3500" b="1" dirty="0">
                <a:solidFill>
                  <a:schemeClr val="bg2">
                    <a:lumMod val="90000"/>
                  </a:schemeClr>
                </a:solidFill>
              </a:rPr>
              <a:t> Anomaly Detection</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4C7F4-D912-DBD6-F352-D4A95D795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7546B-64A6-65EC-E36C-43E18D626491}"/>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18324596-85AE-C9B6-73BA-831CB6272DD8}"/>
              </a:ext>
            </a:extLst>
          </p:cNvPr>
          <p:cNvSpPr>
            <a:spLocks noGrp="1"/>
          </p:cNvSpPr>
          <p:nvPr>
            <p:ph idx="1"/>
          </p:nvPr>
        </p:nvSpPr>
        <p:spPr>
          <a:xfrm>
            <a:off x="838201" y="2286869"/>
            <a:ext cx="6146260" cy="4351338"/>
          </a:xfrm>
        </p:spPr>
        <p:txBody>
          <a:bodyPr>
            <a:normAutofit/>
          </a:bodyPr>
          <a:lstStyle/>
          <a:p>
            <a:pPr marL="0" indent="0">
              <a:buNone/>
            </a:pPr>
            <a:r>
              <a:rPr lang="en-PH" dirty="0"/>
              <a:t>Data science and data analytics both involve working with data, and the distinction between the two is so unclear that they are often used interchangeably. </a:t>
            </a:r>
            <a:endParaRPr lang="en-US" dirty="0"/>
          </a:p>
        </p:txBody>
      </p:sp>
      <p:pic>
        <p:nvPicPr>
          <p:cNvPr id="5" name="Picture 4" descr="A diagram of data scientist&#10;&#10;AI-generated content may be incorrect.">
            <a:extLst>
              <a:ext uri="{FF2B5EF4-FFF2-40B4-BE49-F238E27FC236}">
                <a16:creationId xmlns:a16="http://schemas.microsoft.com/office/drawing/2014/main" id="{50854B08-5CC9-EDB4-5CA7-AD1636A1E5E0}"/>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184575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F2C5-0618-F577-3039-76DF69563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BDCA7-8936-8614-82FF-E8D64C763AF0}"/>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8AC87452-5BB4-3818-FF25-B9B807D35103}"/>
              </a:ext>
            </a:extLst>
          </p:cNvPr>
          <p:cNvSpPr>
            <a:spLocks noGrp="1"/>
          </p:cNvSpPr>
          <p:nvPr>
            <p:ph idx="1"/>
          </p:nvPr>
        </p:nvSpPr>
        <p:spPr>
          <a:xfrm>
            <a:off x="838201" y="2286869"/>
            <a:ext cx="6146260" cy="4351338"/>
          </a:xfrm>
        </p:spPr>
        <p:txBody>
          <a:bodyPr>
            <a:normAutofit/>
          </a:bodyPr>
          <a:lstStyle/>
          <a:p>
            <a:pPr marL="0" indent="0">
              <a:buNone/>
            </a:pPr>
            <a:r>
              <a:rPr lang="en-PH" dirty="0"/>
              <a:t>However, the latter is generally seen as a subset of data science since while data science deals with more complex techniques to analyze datasets to make future predictions and automate processes, data analytics tends to focus on interpreting and visualizing the data.</a:t>
            </a:r>
            <a:endParaRPr lang="en-US" dirty="0"/>
          </a:p>
        </p:txBody>
      </p:sp>
      <p:pic>
        <p:nvPicPr>
          <p:cNvPr id="4" name="Picture 3" descr="A diagram of data scientist&#10;&#10;AI-generated content may be incorrect.">
            <a:extLst>
              <a:ext uri="{FF2B5EF4-FFF2-40B4-BE49-F238E27FC236}">
                <a16:creationId xmlns:a16="http://schemas.microsoft.com/office/drawing/2014/main" id="{1EB9E378-9FDE-78EB-502E-3A4FD3181E17}"/>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2435671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0F22-8AB7-143D-1D0C-5A2D138A5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651AE-C056-2A9B-C356-E55F2A644DE1}"/>
              </a:ext>
            </a:extLst>
          </p:cNvPr>
          <p:cNvSpPr>
            <a:spLocks noGrp="1"/>
          </p:cNvSpPr>
          <p:nvPr>
            <p:ph type="title"/>
          </p:nvPr>
        </p:nvSpPr>
        <p:spPr/>
        <p:txBody>
          <a:bodyPr/>
          <a:lstStyle/>
          <a:p>
            <a:r>
              <a:rPr lang="en-US" dirty="0"/>
              <a:t>Spectrum of Data Science</a:t>
            </a:r>
          </a:p>
        </p:txBody>
      </p:sp>
      <p:pic>
        <p:nvPicPr>
          <p:cNvPr id="4" name="Picture 4" descr="20 Data Science Topics and Areas: To Advance Your Skills">
            <a:extLst>
              <a:ext uri="{FF2B5EF4-FFF2-40B4-BE49-F238E27FC236}">
                <a16:creationId xmlns:a16="http://schemas.microsoft.com/office/drawing/2014/main" id="{C3D125EF-88C6-5B03-4210-54298BF81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723" y="1921551"/>
            <a:ext cx="5638554"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15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clustering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FA10-6D0A-23C9-FBEC-04B237ABE725}"/>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4E51297A-2FD4-E0A7-B434-6C78725B4018}"/>
              </a:ext>
            </a:extLst>
          </p:cNvPr>
          <p:cNvSpPr>
            <a:spLocks noGrp="1"/>
          </p:cNvSpPr>
          <p:nvPr>
            <p:ph idx="1"/>
          </p:nvPr>
        </p:nvSpPr>
        <p:spPr>
          <a:xfrm>
            <a:off x="838200" y="2286869"/>
            <a:ext cx="6234404" cy="4351338"/>
          </a:xfrm>
        </p:spPr>
        <p:txBody>
          <a:bodyPr>
            <a:normAutofit/>
          </a:bodyPr>
          <a:lstStyle/>
          <a:p>
            <a:pPr marL="0" indent="0">
              <a:buNone/>
            </a:pPr>
            <a:r>
              <a:rPr lang="en-PH" dirty="0"/>
              <a:t>Nowadays, there is an overwhelming amount of data generated—millions of terabytes every day. </a:t>
            </a:r>
          </a:p>
          <a:p>
            <a:pPr marL="0" indent="0">
              <a:buNone/>
            </a:pPr>
            <a:endParaRPr lang="en-PH" dirty="0"/>
          </a:p>
        </p:txBody>
      </p:sp>
      <p:pic>
        <p:nvPicPr>
          <p:cNvPr id="7" name="Picture 6">
            <a:extLst>
              <a:ext uri="{FF2B5EF4-FFF2-40B4-BE49-F238E27FC236}">
                <a16:creationId xmlns:a16="http://schemas.microsoft.com/office/drawing/2014/main" id="{01482A50-7337-B6DD-B19A-53322230DD3B}"/>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16DC6FCB-C097-F955-6B8F-080C399F374E}"/>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30E66A2C-EF7A-563E-E447-C5347ECC1AFC}"/>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238A7312-95A5-C56E-58B4-F1762D24F23D}"/>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1494632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767E-14D4-82A7-A81D-16BBD3E5C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97C21-7DBC-9FF1-4B40-E7A6F885A39A}"/>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9A2645DF-05F4-8FA2-4E54-C3CC85824EC0}"/>
              </a:ext>
            </a:extLst>
          </p:cNvPr>
          <p:cNvSpPr>
            <a:spLocks noGrp="1"/>
          </p:cNvSpPr>
          <p:nvPr>
            <p:ph idx="1"/>
          </p:nvPr>
        </p:nvSpPr>
        <p:spPr>
          <a:xfrm>
            <a:off x="838200" y="2286869"/>
            <a:ext cx="6234404" cy="4351338"/>
          </a:xfrm>
        </p:spPr>
        <p:txBody>
          <a:bodyPr>
            <a:normAutofit/>
          </a:bodyPr>
          <a:lstStyle/>
          <a:p>
            <a:pPr marL="0" indent="0">
              <a:buNone/>
            </a:pPr>
            <a:r>
              <a:rPr lang="en-PH" dirty="0"/>
              <a:t>It's often produced through everyday activities like scrolling through social media or buying something online.</a:t>
            </a:r>
          </a:p>
        </p:txBody>
      </p:sp>
      <p:pic>
        <p:nvPicPr>
          <p:cNvPr id="7" name="Picture 6">
            <a:extLst>
              <a:ext uri="{FF2B5EF4-FFF2-40B4-BE49-F238E27FC236}">
                <a16:creationId xmlns:a16="http://schemas.microsoft.com/office/drawing/2014/main" id="{6507DC28-80BA-BD1E-3A2B-276D0F67B1AD}"/>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B3EB21B8-7C7D-D333-0631-E8FF4231767B}"/>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771F8FC1-71B5-67F9-7BF1-5DE85B3360E3}"/>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7B811F82-0517-4DDF-3A29-AC4DE94D48DF}"/>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777880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76E0A-FFEC-2438-23A0-598610A3D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38820-2066-D420-A6A1-738B8E31AD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D8E0EC4F-AF1B-561F-F194-65C151125486}"/>
              </a:ext>
            </a:extLst>
          </p:cNvPr>
          <p:cNvSpPr>
            <a:spLocks noGrp="1"/>
          </p:cNvSpPr>
          <p:nvPr>
            <p:ph idx="1"/>
          </p:nvPr>
        </p:nvSpPr>
        <p:spPr>
          <a:xfrm>
            <a:off x="838200" y="2286869"/>
            <a:ext cx="6234404" cy="4351338"/>
          </a:xfrm>
        </p:spPr>
        <p:txBody>
          <a:bodyPr>
            <a:normAutofit/>
          </a:bodyPr>
          <a:lstStyle/>
          <a:p>
            <a:pPr marL="0" indent="0">
              <a:buNone/>
            </a:pPr>
            <a:r>
              <a:rPr lang="en-PH" dirty="0"/>
              <a:t>Each action leaves behind bits of information, like breadcrumbs, that systems gather and hold onto.</a:t>
            </a:r>
            <a:endParaRPr lang="en-US" dirty="0"/>
          </a:p>
        </p:txBody>
      </p:sp>
      <p:pic>
        <p:nvPicPr>
          <p:cNvPr id="7" name="Picture 6">
            <a:extLst>
              <a:ext uri="{FF2B5EF4-FFF2-40B4-BE49-F238E27FC236}">
                <a16:creationId xmlns:a16="http://schemas.microsoft.com/office/drawing/2014/main" id="{E3528E71-4ABF-7104-6D18-3A0E2B184F61}"/>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ED75160E-DD4D-B4C3-F5FD-767835BECF59}"/>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CBE32BAE-FB20-56C4-0AC4-A7E8FC00F15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AA3810A5-3D65-4716-83DA-02A0335312D1}"/>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243390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4DAA-7FC8-C1C2-F018-932BD1B86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E7E97-A424-894D-CD34-C9F9419BF0CF}"/>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088DCC90-DF0B-E2AE-7187-047F91302ED4}"/>
              </a:ext>
            </a:extLst>
          </p:cNvPr>
          <p:cNvSpPr>
            <a:spLocks noGrp="1"/>
          </p:cNvSpPr>
          <p:nvPr>
            <p:ph idx="1"/>
          </p:nvPr>
        </p:nvSpPr>
        <p:spPr>
          <a:xfrm>
            <a:off x="838200" y="2286869"/>
            <a:ext cx="6234404" cy="4351338"/>
          </a:xfrm>
        </p:spPr>
        <p:txBody>
          <a:bodyPr>
            <a:normAutofit/>
          </a:bodyPr>
          <a:lstStyle/>
          <a:p>
            <a:pPr marL="0" indent="0">
              <a:buNone/>
            </a:pPr>
            <a:r>
              <a:rPr lang="en-PH" dirty="0"/>
              <a:t>But here's the thing: all this information doesn't come neatly organized and ready to work with. </a:t>
            </a:r>
          </a:p>
          <a:p>
            <a:pPr marL="0" indent="0">
              <a:buNone/>
            </a:pPr>
            <a:endParaRPr lang="en-PH" dirty="0"/>
          </a:p>
          <a:p>
            <a:pPr marL="0" indent="0">
              <a:buNone/>
            </a:pPr>
            <a:r>
              <a:rPr lang="en-PH" dirty="0"/>
              <a:t>At first, it's just a chaotic mix of numbers, texts, and signals that need to be sorted and shaped into something meaningful before it's actually useful.</a:t>
            </a:r>
            <a:endParaRPr lang="en-US" dirty="0"/>
          </a:p>
        </p:txBody>
      </p:sp>
      <p:pic>
        <p:nvPicPr>
          <p:cNvPr id="7" name="Picture 6">
            <a:extLst>
              <a:ext uri="{FF2B5EF4-FFF2-40B4-BE49-F238E27FC236}">
                <a16:creationId xmlns:a16="http://schemas.microsoft.com/office/drawing/2014/main" id="{15255EAC-65AB-5333-9BE1-1F3F52EFCD63}"/>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62B7FAE0-0B87-6AA9-270A-715880B86C2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1103D2DA-B623-F186-FFBD-C8A28B1FC1E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BF6261C0-DEA7-3811-F13A-743961CBB430}"/>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3642581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69175-5356-CAAC-AB81-1763E8C07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C6151-5B60-CAAD-112F-5855B744E81B}"/>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C3646EA-0010-2CB7-24E3-247A8AF8652B}"/>
              </a:ext>
            </a:extLst>
          </p:cNvPr>
          <p:cNvSpPr>
            <a:spLocks noGrp="1"/>
          </p:cNvSpPr>
          <p:nvPr>
            <p:ph idx="1"/>
          </p:nvPr>
        </p:nvSpPr>
        <p:spPr>
          <a:xfrm>
            <a:off x="838200" y="2286869"/>
            <a:ext cx="6234404" cy="4351338"/>
          </a:xfrm>
        </p:spPr>
        <p:txBody>
          <a:bodyPr>
            <a:normAutofit/>
          </a:bodyPr>
          <a:lstStyle/>
          <a:p>
            <a:pPr marL="0" indent="0">
              <a:buNone/>
            </a:pPr>
            <a:r>
              <a:rPr lang="en-PH" dirty="0"/>
              <a:t>Therefore, the purpose of data science is to work with some of that data and drive better-informed decision-making.</a:t>
            </a:r>
            <a:endParaRPr lang="en-US" dirty="0"/>
          </a:p>
        </p:txBody>
      </p:sp>
      <p:pic>
        <p:nvPicPr>
          <p:cNvPr id="7" name="Picture 6">
            <a:extLst>
              <a:ext uri="{FF2B5EF4-FFF2-40B4-BE49-F238E27FC236}">
                <a16:creationId xmlns:a16="http://schemas.microsoft.com/office/drawing/2014/main" id="{CF86E73B-BAE0-40C4-ABEF-49564A626D19}"/>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5A272C8A-3482-7540-0413-484910563ED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6FF20EB6-5AD2-D28B-33F3-367328A43322}"/>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50C1997A-B552-FD19-BF7A-2895F331F5E7}"/>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401041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77F03-2E33-8EF8-2107-754F638C4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F5001-557A-C1AB-750A-B2E66D65CFFA}"/>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474D0A47-5B34-8C04-4840-5C5C0A238E60}"/>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solidFill>
                  <a:schemeClr val="bg2">
                    <a:lumMod val="90000"/>
                  </a:schemeClr>
                </a:solidFill>
              </a:rPr>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3088668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3649-D5AF-36ED-FAD2-94B9169DFC13}"/>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B291AB62-48AF-986A-3BF6-5B68E22C9B9C}"/>
              </a:ext>
            </a:extLst>
          </p:cNvPr>
          <p:cNvPicPr>
            <a:picLocks noChangeAspect="1"/>
          </p:cNvPicPr>
          <p:nvPr/>
        </p:nvPicPr>
        <p:blipFill>
          <a:blip r:embed="rId2"/>
          <a:stretch>
            <a:fillRect/>
          </a:stretch>
        </p:blipFill>
        <p:spPr>
          <a:xfrm>
            <a:off x="2921000" y="1081185"/>
            <a:ext cx="6350000" cy="4229100"/>
          </a:xfrm>
          <a:prstGeom prst="rect">
            <a:avLst/>
          </a:prstGeom>
        </p:spPr>
      </p:pic>
      <p:sp>
        <p:nvSpPr>
          <p:cNvPr id="4" name="TextBox 3">
            <a:extLst>
              <a:ext uri="{FF2B5EF4-FFF2-40B4-BE49-F238E27FC236}">
                <a16:creationId xmlns:a16="http://schemas.microsoft.com/office/drawing/2014/main" id="{3909EEB1-0EAB-508E-4A83-F31B4C12468C}"/>
              </a:ext>
            </a:extLst>
          </p:cNvPr>
          <p:cNvSpPr txBox="1"/>
          <p:nvPr/>
        </p:nvSpPr>
        <p:spPr>
          <a:xfrm>
            <a:off x="954832" y="5582826"/>
            <a:ext cx="10282335" cy="86177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dirty="0"/>
              <a:t>Have you noticed how, during election season, predictions about poll results and candidate leads dominate the news feed? </a:t>
            </a:r>
          </a:p>
        </p:txBody>
      </p:sp>
    </p:spTree>
    <p:extLst>
      <p:ext uri="{BB962C8B-B14F-4D97-AF65-F5344CB8AC3E}">
        <p14:creationId xmlns:p14="http://schemas.microsoft.com/office/powerpoint/2010/main" val="35701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18E6-CE81-DB52-414B-6D96DFF5B58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A080DD37-49AA-D9A9-1DD9-24402CA097CC}"/>
              </a:ext>
            </a:extLst>
          </p:cNvPr>
          <p:cNvPicPr>
            <a:picLocks noChangeAspect="1"/>
          </p:cNvPicPr>
          <p:nvPr/>
        </p:nvPicPr>
        <p:blipFill>
          <a:blip r:embed="rId2"/>
          <a:srcRect l="29846" r="25737"/>
          <a:stretch>
            <a:fillRect/>
          </a:stretch>
        </p:blipFill>
        <p:spPr>
          <a:xfrm>
            <a:off x="4675893" y="2151932"/>
            <a:ext cx="2840213" cy="3600000"/>
          </a:xfrm>
          <a:prstGeom prst="rect">
            <a:avLst/>
          </a:prstGeom>
        </p:spPr>
      </p:pic>
      <p:sp>
        <p:nvSpPr>
          <p:cNvPr id="13" name="Content Placeholder 2">
            <a:extLst>
              <a:ext uri="{FF2B5EF4-FFF2-40B4-BE49-F238E27FC236}">
                <a16:creationId xmlns:a16="http://schemas.microsoft.com/office/drawing/2014/main" id="{8EEA6319-4865-2CD2-E2B6-A9D2E6F9054C}"/>
              </a:ext>
            </a:extLst>
          </p:cNvPr>
          <p:cNvSpPr txBox="1">
            <a:spLocks/>
          </p:cNvSpPr>
          <p:nvPr/>
        </p:nvSpPr>
        <p:spPr>
          <a:xfrm>
            <a:off x="494016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B29A5620-ECA3-6F64-32BB-02F94BB6C0EB}"/>
              </a:ext>
            </a:extLst>
          </p:cNvPr>
          <p:cNvPicPr>
            <a:picLocks noGrp="1" noChangeAspect="1"/>
          </p:cNvPicPr>
          <p:nvPr>
            <p:ph idx="1"/>
          </p:nvPr>
        </p:nvPicPr>
        <p:blipFill>
          <a:blip r:embed="rId3"/>
          <a:stretch>
            <a:fillRect/>
          </a:stretch>
        </p:blipFill>
        <p:spPr>
          <a:xfrm>
            <a:off x="12369193" y="2871932"/>
            <a:ext cx="2880000" cy="2880000"/>
          </a:xfrm>
        </p:spPr>
      </p:pic>
      <p:sp>
        <p:nvSpPr>
          <p:cNvPr id="24" name="Content Placeholder 2">
            <a:extLst>
              <a:ext uri="{FF2B5EF4-FFF2-40B4-BE49-F238E27FC236}">
                <a16:creationId xmlns:a16="http://schemas.microsoft.com/office/drawing/2014/main" id="{3274C966-185D-A0AD-FA88-80E47158C95A}"/>
              </a:ext>
            </a:extLst>
          </p:cNvPr>
          <p:cNvSpPr txBox="1">
            <a:spLocks/>
          </p:cNvSpPr>
          <p:nvPr/>
        </p:nvSpPr>
        <p:spPr>
          <a:xfrm>
            <a:off x="12653363"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861E2059-33FD-2869-5B58-109645C0D5DB}"/>
              </a:ext>
            </a:extLst>
          </p:cNvPr>
          <p:cNvPicPr>
            <a:picLocks noChangeAspect="1"/>
          </p:cNvPicPr>
          <p:nvPr/>
        </p:nvPicPr>
        <p:blipFill>
          <a:blip r:embed="rId4"/>
          <a:stretch>
            <a:fillRect/>
          </a:stretch>
        </p:blipFill>
        <p:spPr>
          <a:xfrm>
            <a:off x="15673771" y="3231932"/>
            <a:ext cx="3285000" cy="2160000"/>
          </a:xfrm>
          <a:prstGeom prst="rect">
            <a:avLst/>
          </a:prstGeom>
        </p:spPr>
      </p:pic>
      <p:sp>
        <p:nvSpPr>
          <p:cNvPr id="26" name="Content Placeholder 2">
            <a:extLst>
              <a:ext uri="{FF2B5EF4-FFF2-40B4-BE49-F238E27FC236}">
                <a16:creationId xmlns:a16="http://schemas.microsoft.com/office/drawing/2014/main" id="{9A77A3BC-9208-7817-5F1D-9A8979E3F253}"/>
              </a:ext>
            </a:extLst>
          </p:cNvPr>
          <p:cNvSpPr txBox="1">
            <a:spLocks/>
          </p:cNvSpPr>
          <p:nvPr/>
        </p:nvSpPr>
        <p:spPr>
          <a:xfrm>
            <a:off x="1616044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CCDABD09-0856-04FD-B8CD-E5C92DCE1802}"/>
              </a:ext>
            </a:extLst>
          </p:cNvPr>
          <p:cNvPicPr>
            <a:picLocks noChangeAspect="1"/>
          </p:cNvPicPr>
          <p:nvPr/>
        </p:nvPicPr>
        <p:blipFill>
          <a:blip r:embed="rId5"/>
          <a:stretch>
            <a:fillRect/>
          </a:stretch>
        </p:blipFill>
        <p:spPr>
          <a:xfrm>
            <a:off x="19383349" y="3411932"/>
            <a:ext cx="3205301" cy="1800000"/>
          </a:xfrm>
          <a:prstGeom prst="rect">
            <a:avLst/>
          </a:prstGeom>
        </p:spPr>
      </p:pic>
      <p:sp>
        <p:nvSpPr>
          <p:cNvPr id="28" name="Content Placeholder 2">
            <a:extLst>
              <a:ext uri="{FF2B5EF4-FFF2-40B4-BE49-F238E27FC236}">
                <a16:creationId xmlns:a16="http://schemas.microsoft.com/office/drawing/2014/main" id="{BAD01F92-38F8-C014-EC68-CBB56082E4ED}"/>
              </a:ext>
            </a:extLst>
          </p:cNvPr>
          <p:cNvSpPr txBox="1">
            <a:spLocks/>
          </p:cNvSpPr>
          <p:nvPr/>
        </p:nvSpPr>
        <p:spPr>
          <a:xfrm>
            <a:off x="1983016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38E2BCC9-4FE3-398D-01C0-C4BC2C4926AA}"/>
              </a:ext>
            </a:extLst>
          </p:cNvPr>
          <p:cNvSpPr txBox="1">
            <a:spLocks/>
          </p:cNvSpPr>
          <p:nvPr/>
        </p:nvSpPr>
        <p:spPr>
          <a:xfrm>
            <a:off x="2333724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A5FABF07-8DDA-5F22-815F-D13E2D6CA599}"/>
              </a:ext>
            </a:extLst>
          </p:cNvPr>
          <p:cNvPicPr>
            <a:picLocks noChangeAspect="1"/>
          </p:cNvPicPr>
          <p:nvPr/>
        </p:nvPicPr>
        <p:blipFill>
          <a:blip r:embed="rId6"/>
          <a:stretch>
            <a:fillRect/>
          </a:stretch>
        </p:blipFill>
        <p:spPr>
          <a:xfrm>
            <a:off x="23146821" y="2871932"/>
            <a:ext cx="3085714" cy="2880000"/>
          </a:xfrm>
          <a:prstGeom prst="rect">
            <a:avLst/>
          </a:prstGeom>
        </p:spPr>
      </p:pic>
    </p:spTree>
    <p:extLst>
      <p:ext uri="{BB962C8B-B14F-4D97-AF65-F5344CB8AC3E}">
        <p14:creationId xmlns:p14="http://schemas.microsoft.com/office/powerpoint/2010/main" val="3147136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DD94-3F09-4C7F-1F09-06587F6D7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9994F-E824-2AC3-9251-4A5E157FD657}"/>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F68F79FE-05F1-243E-8DAF-7446A6EE5B80}"/>
              </a:ext>
            </a:extLst>
          </p:cNvPr>
          <p:cNvPicPr>
            <a:picLocks noChangeAspect="1"/>
          </p:cNvPicPr>
          <p:nvPr/>
        </p:nvPicPr>
        <p:blipFill>
          <a:blip r:embed="rId2"/>
          <a:srcRect l="29846" r="25737"/>
          <a:stretch>
            <a:fillRect/>
          </a:stretch>
        </p:blipFill>
        <p:spPr>
          <a:xfrm>
            <a:off x="3233173" y="2151932"/>
            <a:ext cx="2840213" cy="3600000"/>
          </a:xfrm>
          <a:prstGeom prst="rect">
            <a:avLst/>
          </a:prstGeom>
        </p:spPr>
      </p:pic>
      <p:sp>
        <p:nvSpPr>
          <p:cNvPr id="13" name="Content Placeholder 2">
            <a:extLst>
              <a:ext uri="{FF2B5EF4-FFF2-40B4-BE49-F238E27FC236}">
                <a16:creationId xmlns:a16="http://schemas.microsoft.com/office/drawing/2014/main" id="{98D5789F-BBC0-DEDF-C60A-0EA987443744}"/>
              </a:ext>
            </a:extLst>
          </p:cNvPr>
          <p:cNvSpPr txBox="1">
            <a:spLocks/>
          </p:cNvSpPr>
          <p:nvPr/>
        </p:nvSpPr>
        <p:spPr>
          <a:xfrm>
            <a:off x="349744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36AEDE38-9427-332E-5A76-FB215D91DED3}"/>
              </a:ext>
            </a:extLst>
          </p:cNvPr>
          <p:cNvPicPr>
            <a:picLocks noGrp="1" noChangeAspect="1"/>
          </p:cNvPicPr>
          <p:nvPr>
            <p:ph idx="1"/>
          </p:nvPr>
        </p:nvPicPr>
        <p:blipFill>
          <a:blip r:embed="rId3"/>
          <a:stretch>
            <a:fillRect/>
          </a:stretch>
        </p:blipFill>
        <p:spPr>
          <a:xfrm>
            <a:off x="6631557" y="2871932"/>
            <a:ext cx="2880000" cy="2880000"/>
          </a:xfrm>
        </p:spPr>
      </p:pic>
      <p:sp>
        <p:nvSpPr>
          <p:cNvPr id="24" name="Content Placeholder 2">
            <a:extLst>
              <a:ext uri="{FF2B5EF4-FFF2-40B4-BE49-F238E27FC236}">
                <a16:creationId xmlns:a16="http://schemas.microsoft.com/office/drawing/2014/main" id="{56DA507B-9B6E-97EF-E738-5DEE9868A269}"/>
              </a:ext>
            </a:extLst>
          </p:cNvPr>
          <p:cNvSpPr txBox="1">
            <a:spLocks/>
          </p:cNvSpPr>
          <p:nvPr/>
        </p:nvSpPr>
        <p:spPr>
          <a:xfrm>
            <a:off x="6915727"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B3670AEC-B30E-8352-EB6E-ED2DD17C6D53}"/>
              </a:ext>
            </a:extLst>
          </p:cNvPr>
          <p:cNvPicPr>
            <a:picLocks noChangeAspect="1"/>
          </p:cNvPicPr>
          <p:nvPr/>
        </p:nvPicPr>
        <p:blipFill>
          <a:blip r:embed="rId4"/>
          <a:stretch>
            <a:fillRect/>
          </a:stretch>
        </p:blipFill>
        <p:spPr>
          <a:xfrm>
            <a:off x="12483531" y="3231932"/>
            <a:ext cx="3285000" cy="2160000"/>
          </a:xfrm>
          <a:prstGeom prst="rect">
            <a:avLst/>
          </a:prstGeom>
        </p:spPr>
      </p:pic>
      <p:sp>
        <p:nvSpPr>
          <p:cNvPr id="26" name="Content Placeholder 2">
            <a:extLst>
              <a:ext uri="{FF2B5EF4-FFF2-40B4-BE49-F238E27FC236}">
                <a16:creationId xmlns:a16="http://schemas.microsoft.com/office/drawing/2014/main" id="{BB76A5F4-94DC-4D60-5230-957FD67F87BC}"/>
              </a:ext>
            </a:extLst>
          </p:cNvPr>
          <p:cNvSpPr txBox="1">
            <a:spLocks/>
          </p:cNvSpPr>
          <p:nvPr/>
        </p:nvSpPr>
        <p:spPr>
          <a:xfrm>
            <a:off x="1297020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1D0D65F3-23D2-83E2-3F11-50266A9EE0BC}"/>
              </a:ext>
            </a:extLst>
          </p:cNvPr>
          <p:cNvPicPr>
            <a:picLocks noChangeAspect="1"/>
          </p:cNvPicPr>
          <p:nvPr/>
        </p:nvPicPr>
        <p:blipFill>
          <a:blip r:embed="rId5"/>
          <a:stretch>
            <a:fillRect/>
          </a:stretch>
        </p:blipFill>
        <p:spPr>
          <a:xfrm>
            <a:off x="16193109" y="3411932"/>
            <a:ext cx="3205301" cy="1800000"/>
          </a:xfrm>
          <a:prstGeom prst="rect">
            <a:avLst/>
          </a:prstGeom>
        </p:spPr>
      </p:pic>
      <p:sp>
        <p:nvSpPr>
          <p:cNvPr id="28" name="Content Placeholder 2">
            <a:extLst>
              <a:ext uri="{FF2B5EF4-FFF2-40B4-BE49-F238E27FC236}">
                <a16:creationId xmlns:a16="http://schemas.microsoft.com/office/drawing/2014/main" id="{33831C9E-9238-CEEB-E38B-789F8A02E07D}"/>
              </a:ext>
            </a:extLst>
          </p:cNvPr>
          <p:cNvSpPr txBox="1">
            <a:spLocks/>
          </p:cNvSpPr>
          <p:nvPr/>
        </p:nvSpPr>
        <p:spPr>
          <a:xfrm>
            <a:off x="1663992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AF9B5191-43C1-4FD9-6DE2-643BD0BD6381}"/>
              </a:ext>
            </a:extLst>
          </p:cNvPr>
          <p:cNvSpPr txBox="1">
            <a:spLocks/>
          </p:cNvSpPr>
          <p:nvPr/>
        </p:nvSpPr>
        <p:spPr>
          <a:xfrm>
            <a:off x="2014700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20D18E99-996B-3760-8393-B92A4272B40E}"/>
              </a:ext>
            </a:extLst>
          </p:cNvPr>
          <p:cNvPicPr>
            <a:picLocks noChangeAspect="1"/>
          </p:cNvPicPr>
          <p:nvPr/>
        </p:nvPicPr>
        <p:blipFill>
          <a:blip r:embed="rId6"/>
          <a:stretch>
            <a:fillRect/>
          </a:stretch>
        </p:blipFill>
        <p:spPr>
          <a:xfrm>
            <a:off x="19956581" y="2871932"/>
            <a:ext cx="3085714" cy="2880000"/>
          </a:xfrm>
          <a:prstGeom prst="rect">
            <a:avLst/>
          </a:prstGeom>
        </p:spPr>
      </p:pic>
    </p:spTree>
    <p:extLst>
      <p:ext uri="{BB962C8B-B14F-4D97-AF65-F5344CB8AC3E}">
        <p14:creationId xmlns:p14="http://schemas.microsoft.com/office/powerpoint/2010/main" val="418192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FE5D-F396-89BF-67DF-E757042CF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2F733-64EE-1AEC-EC89-290E5A6F5751}"/>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B9943E66-68A1-FF73-685C-4A3AF2C7F303}"/>
              </a:ext>
            </a:extLst>
          </p:cNvPr>
          <p:cNvPicPr>
            <a:picLocks noChangeAspect="1"/>
          </p:cNvPicPr>
          <p:nvPr/>
        </p:nvPicPr>
        <p:blipFill>
          <a:blip r:embed="rId2"/>
          <a:srcRect l="29846" r="25737"/>
          <a:stretch>
            <a:fillRect/>
          </a:stretch>
        </p:blipFill>
        <p:spPr>
          <a:xfrm>
            <a:off x="1461695" y="2151932"/>
            <a:ext cx="2840213" cy="3600000"/>
          </a:xfrm>
          <a:prstGeom prst="rect">
            <a:avLst/>
          </a:prstGeom>
        </p:spPr>
      </p:pic>
      <p:sp>
        <p:nvSpPr>
          <p:cNvPr id="13" name="Content Placeholder 2">
            <a:extLst>
              <a:ext uri="{FF2B5EF4-FFF2-40B4-BE49-F238E27FC236}">
                <a16:creationId xmlns:a16="http://schemas.microsoft.com/office/drawing/2014/main" id="{7F004353-ADBB-0E5F-6784-5A4AC4EFCE37}"/>
              </a:ext>
            </a:extLst>
          </p:cNvPr>
          <p:cNvSpPr txBox="1">
            <a:spLocks/>
          </p:cNvSpPr>
          <p:nvPr/>
        </p:nvSpPr>
        <p:spPr>
          <a:xfrm>
            <a:off x="1725970"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5ACE809D-0683-375C-EB49-A727A3CCE0E7}"/>
              </a:ext>
            </a:extLst>
          </p:cNvPr>
          <p:cNvPicPr>
            <a:picLocks noGrp="1" noChangeAspect="1"/>
          </p:cNvPicPr>
          <p:nvPr>
            <p:ph idx="1"/>
          </p:nvPr>
        </p:nvPicPr>
        <p:blipFill>
          <a:blip r:embed="rId3"/>
          <a:stretch>
            <a:fillRect/>
          </a:stretch>
        </p:blipFill>
        <p:spPr>
          <a:xfrm>
            <a:off x="4860079" y="2871932"/>
            <a:ext cx="2880000" cy="2880000"/>
          </a:xfrm>
        </p:spPr>
      </p:pic>
      <p:sp>
        <p:nvSpPr>
          <p:cNvPr id="24" name="Content Placeholder 2">
            <a:extLst>
              <a:ext uri="{FF2B5EF4-FFF2-40B4-BE49-F238E27FC236}">
                <a16:creationId xmlns:a16="http://schemas.microsoft.com/office/drawing/2014/main" id="{1EEF6021-0ED3-1C0E-41F0-452DB7489731}"/>
              </a:ext>
            </a:extLst>
          </p:cNvPr>
          <p:cNvSpPr txBox="1">
            <a:spLocks/>
          </p:cNvSpPr>
          <p:nvPr/>
        </p:nvSpPr>
        <p:spPr>
          <a:xfrm>
            <a:off x="5144249"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98C8BA0C-EBBC-399E-C93B-9875E97A2370}"/>
              </a:ext>
            </a:extLst>
          </p:cNvPr>
          <p:cNvPicPr>
            <a:picLocks noChangeAspect="1"/>
          </p:cNvPicPr>
          <p:nvPr/>
        </p:nvPicPr>
        <p:blipFill>
          <a:blip r:embed="rId4"/>
          <a:stretch>
            <a:fillRect/>
          </a:stretch>
        </p:blipFill>
        <p:spPr>
          <a:xfrm>
            <a:off x="7811581" y="3231932"/>
            <a:ext cx="3285000" cy="2160000"/>
          </a:xfrm>
          <a:prstGeom prst="rect">
            <a:avLst/>
          </a:prstGeom>
        </p:spPr>
      </p:pic>
      <p:sp>
        <p:nvSpPr>
          <p:cNvPr id="26" name="Content Placeholder 2">
            <a:extLst>
              <a:ext uri="{FF2B5EF4-FFF2-40B4-BE49-F238E27FC236}">
                <a16:creationId xmlns:a16="http://schemas.microsoft.com/office/drawing/2014/main" id="{05801A49-E446-634E-24FB-0F1B847AEDEC}"/>
              </a:ext>
            </a:extLst>
          </p:cNvPr>
          <p:cNvSpPr txBox="1">
            <a:spLocks/>
          </p:cNvSpPr>
          <p:nvPr/>
        </p:nvSpPr>
        <p:spPr>
          <a:xfrm>
            <a:off x="829825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A6ECE566-94F8-D42B-8698-7749BFE4B717}"/>
              </a:ext>
            </a:extLst>
          </p:cNvPr>
          <p:cNvPicPr>
            <a:picLocks noChangeAspect="1"/>
          </p:cNvPicPr>
          <p:nvPr/>
        </p:nvPicPr>
        <p:blipFill>
          <a:blip r:embed="rId5"/>
          <a:stretch>
            <a:fillRect/>
          </a:stretch>
        </p:blipFill>
        <p:spPr>
          <a:xfrm>
            <a:off x="12393269" y="3411932"/>
            <a:ext cx="3205301" cy="1800000"/>
          </a:xfrm>
          <a:prstGeom prst="rect">
            <a:avLst/>
          </a:prstGeom>
        </p:spPr>
      </p:pic>
      <p:sp>
        <p:nvSpPr>
          <p:cNvPr id="28" name="Content Placeholder 2">
            <a:extLst>
              <a:ext uri="{FF2B5EF4-FFF2-40B4-BE49-F238E27FC236}">
                <a16:creationId xmlns:a16="http://schemas.microsoft.com/office/drawing/2014/main" id="{14E0B890-5E78-1D2D-7C4E-BD41EECFD64E}"/>
              </a:ext>
            </a:extLst>
          </p:cNvPr>
          <p:cNvSpPr txBox="1">
            <a:spLocks/>
          </p:cNvSpPr>
          <p:nvPr/>
        </p:nvSpPr>
        <p:spPr>
          <a:xfrm>
            <a:off x="1284008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0B0E4947-ED6A-93BD-96BE-46CD080A1922}"/>
              </a:ext>
            </a:extLst>
          </p:cNvPr>
          <p:cNvSpPr txBox="1">
            <a:spLocks/>
          </p:cNvSpPr>
          <p:nvPr/>
        </p:nvSpPr>
        <p:spPr>
          <a:xfrm>
            <a:off x="1634716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BB8B74EA-6C14-4A17-F899-DAF801C97DA0}"/>
              </a:ext>
            </a:extLst>
          </p:cNvPr>
          <p:cNvPicPr>
            <a:picLocks noChangeAspect="1"/>
          </p:cNvPicPr>
          <p:nvPr/>
        </p:nvPicPr>
        <p:blipFill>
          <a:blip r:embed="rId6"/>
          <a:stretch>
            <a:fillRect/>
          </a:stretch>
        </p:blipFill>
        <p:spPr>
          <a:xfrm>
            <a:off x="16156741" y="2871932"/>
            <a:ext cx="3085714" cy="2880000"/>
          </a:xfrm>
          <a:prstGeom prst="rect">
            <a:avLst/>
          </a:prstGeom>
        </p:spPr>
      </p:pic>
    </p:spTree>
    <p:extLst>
      <p:ext uri="{BB962C8B-B14F-4D97-AF65-F5344CB8AC3E}">
        <p14:creationId xmlns:p14="http://schemas.microsoft.com/office/powerpoint/2010/main" val="422158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F2CA1-4BFF-A043-0E0A-7DC7B2EDA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F0EE4-6BBF-C08F-6468-93C44F93BCB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D664ED5E-AE4C-2B5F-A2D5-3C6CDC7AFE5D}"/>
              </a:ext>
            </a:extLst>
          </p:cNvPr>
          <p:cNvPicPr>
            <a:picLocks noChangeAspect="1"/>
          </p:cNvPicPr>
          <p:nvPr/>
        </p:nvPicPr>
        <p:blipFill>
          <a:blip r:embed="rId2"/>
          <a:srcRect l="29846" r="25737"/>
          <a:stretch>
            <a:fillRect/>
          </a:stretch>
        </p:blipFill>
        <p:spPr>
          <a:xfrm>
            <a:off x="-2844353" y="2151932"/>
            <a:ext cx="2840213" cy="3600000"/>
          </a:xfrm>
          <a:prstGeom prst="rect">
            <a:avLst/>
          </a:prstGeom>
        </p:spPr>
      </p:pic>
      <p:sp>
        <p:nvSpPr>
          <p:cNvPr id="13" name="Content Placeholder 2">
            <a:extLst>
              <a:ext uri="{FF2B5EF4-FFF2-40B4-BE49-F238E27FC236}">
                <a16:creationId xmlns:a16="http://schemas.microsoft.com/office/drawing/2014/main" id="{857E9481-D7E5-E2FC-A998-F1A08A4D49F3}"/>
              </a:ext>
            </a:extLst>
          </p:cNvPr>
          <p:cNvSpPr txBox="1">
            <a:spLocks/>
          </p:cNvSpPr>
          <p:nvPr/>
        </p:nvSpPr>
        <p:spPr>
          <a:xfrm>
            <a:off x="-258007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A274D8FA-0335-71B1-EC47-BEC5597904DF}"/>
              </a:ext>
            </a:extLst>
          </p:cNvPr>
          <p:cNvPicPr>
            <a:picLocks noGrp="1" noChangeAspect="1"/>
          </p:cNvPicPr>
          <p:nvPr>
            <p:ph idx="1"/>
          </p:nvPr>
        </p:nvPicPr>
        <p:blipFill>
          <a:blip r:embed="rId3"/>
          <a:stretch>
            <a:fillRect/>
          </a:stretch>
        </p:blipFill>
        <p:spPr>
          <a:xfrm>
            <a:off x="838200" y="2871932"/>
            <a:ext cx="2880000" cy="2880000"/>
          </a:xfrm>
        </p:spPr>
      </p:pic>
      <p:sp>
        <p:nvSpPr>
          <p:cNvPr id="24" name="Content Placeholder 2">
            <a:extLst>
              <a:ext uri="{FF2B5EF4-FFF2-40B4-BE49-F238E27FC236}">
                <a16:creationId xmlns:a16="http://schemas.microsoft.com/office/drawing/2014/main" id="{C00F8C02-9BFE-CE2D-11C3-0A028F9E35EC}"/>
              </a:ext>
            </a:extLst>
          </p:cNvPr>
          <p:cNvSpPr txBox="1">
            <a:spLocks/>
          </p:cNvSpPr>
          <p:nvPr/>
        </p:nvSpPr>
        <p:spPr>
          <a:xfrm>
            <a:off x="112237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52C78E7D-8899-0FCC-A070-060FD477B77D}"/>
              </a:ext>
            </a:extLst>
          </p:cNvPr>
          <p:cNvPicPr>
            <a:picLocks noChangeAspect="1"/>
          </p:cNvPicPr>
          <p:nvPr/>
        </p:nvPicPr>
        <p:blipFill>
          <a:blip r:embed="rId4"/>
          <a:stretch>
            <a:fillRect/>
          </a:stretch>
        </p:blipFill>
        <p:spPr>
          <a:xfrm>
            <a:off x="3789702" y="3231932"/>
            <a:ext cx="3285000" cy="2160000"/>
          </a:xfrm>
          <a:prstGeom prst="rect">
            <a:avLst/>
          </a:prstGeom>
        </p:spPr>
      </p:pic>
      <p:sp>
        <p:nvSpPr>
          <p:cNvPr id="26" name="Content Placeholder 2">
            <a:extLst>
              <a:ext uri="{FF2B5EF4-FFF2-40B4-BE49-F238E27FC236}">
                <a16:creationId xmlns:a16="http://schemas.microsoft.com/office/drawing/2014/main" id="{96F5D966-CB20-6A9A-13B9-2703D8A7D425}"/>
              </a:ext>
            </a:extLst>
          </p:cNvPr>
          <p:cNvSpPr txBox="1">
            <a:spLocks/>
          </p:cNvSpPr>
          <p:nvPr/>
        </p:nvSpPr>
        <p:spPr>
          <a:xfrm>
            <a:off x="427637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D481B3D6-87AE-3D60-8C55-CCD4CC2CA110}"/>
              </a:ext>
            </a:extLst>
          </p:cNvPr>
          <p:cNvPicPr>
            <a:picLocks noChangeAspect="1"/>
          </p:cNvPicPr>
          <p:nvPr/>
        </p:nvPicPr>
        <p:blipFill>
          <a:blip r:embed="rId5"/>
          <a:stretch>
            <a:fillRect/>
          </a:stretch>
        </p:blipFill>
        <p:spPr>
          <a:xfrm>
            <a:off x="7430372" y="3411932"/>
            <a:ext cx="3205301" cy="1800000"/>
          </a:xfrm>
          <a:prstGeom prst="rect">
            <a:avLst/>
          </a:prstGeom>
        </p:spPr>
      </p:pic>
      <p:sp>
        <p:nvSpPr>
          <p:cNvPr id="28" name="Content Placeholder 2">
            <a:extLst>
              <a:ext uri="{FF2B5EF4-FFF2-40B4-BE49-F238E27FC236}">
                <a16:creationId xmlns:a16="http://schemas.microsoft.com/office/drawing/2014/main" id="{29919356-A5CE-2AF6-3C30-95771C7AC2EE}"/>
              </a:ext>
            </a:extLst>
          </p:cNvPr>
          <p:cNvSpPr txBox="1">
            <a:spLocks/>
          </p:cNvSpPr>
          <p:nvPr/>
        </p:nvSpPr>
        <p:spPr>
          <a:xfrm>
            <a:off x="787719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FA4650BC-9564-20D2-0EF9-AFE4324F47B3}"/>
              </a:ext>
            </a:extLst>
          </p:cNvPr>
          <p:cNvSpPr txBox="1">
            <a:spLocks/>
          </p:cNvSpPr>
          <p:nvPr/>
        </p:nvSpPr>
        <p:spPr>
          <a:xfrm>
            <a:off x="12692572"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519D019B-D534-9BCD-669B-5EC338AE7DA0}"/>
              </a:ext>
            </a:extLst>
          </p:cNvPr>
          <p:cNvPicPr>
            <a:picLocks noChangeAspect="1"/>
          </p:cNvPicPr>
          <p:nvPr/>
        </p:nvPicPr>
        <p:blipFill>
          <a:blip r:embed="rId6"/>
          <a:stretch>
            <a:fillRect/>
          </a:stretch>
        </p:blipFill>
        <p:spPr>
          <a:xfrm>
            <a:off x="12502148" y="2871932"/>
            <a:ext cx="3085714" cy="2880000"/>
          </a:xfrm>
          <a:prstGeom prst="rect">
            <a:avLst/>
          </a:prstGeom>
        </p:spPr>
      </p:pic>
    </p:spTree>
    <p:extLst>
      <p:ext uri="{BB962C8B-B14F-4D97-AF65-F5344CB8AC3E}">
        <p14:creationId xmlns:p14="http://schemas.microsoft.com/office/powerpoint/2010/main" val="367000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78B72-CB2A-7B17-921E-B2113E24E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4D26-6E55-59A0-BA34-09E373A48EA6}"/>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1737BE3E-EB94-9453-871B-9D3BB8364844}"/>
              </a:ext>
            </a:extLst>
          </p:cNvPr>
          <p:cNvPicPr>
            <a:picLocks noChangeAspect="1"/>
          </p:cNvPicPr>
          <p:nvPr/>
        </p:nvPicPr>
        <p:blipFill>
          <a:blip r:embed="rId2"/>
          <a:srcRect l="29846" r="25737"/>
          <a:stretch>
            <a:fillRect/>
          </a:stretch>
        </p:blipFill>
        <p:spPr>
          <a:xfrm>
            <a:off x="-6583233" y="2151932"/>
            <a:ext cx="2840213" cy="3600000"/>
          </a:xfrm>
          <a:prstGeom prst="rect">
            <a:avLst/>
          </a:prstGeom>
        </p:spPr>
      </p:pic>
      <p:sp>
        <p:nvSpPr>
          <p:cNvPr id="13" name="Content Placeholder 2">
            <a:extLst>
              <a:ext uri="{FF2B5EF4-FFF2-40B4-BE49-F238E27FC236}">
                <a16:creationId xmlns:a16="http://schemas.microsoft.com/office/drawing/2014/main" id="{189BADED-A3AD-459A-A8E5-847F0ACC9F5E}"/>
              </a:ext>
            </a:extLst>
          </p:cNvPr>
          <p:cNvSpPr txBox="1">
            <a:spLocks/>
          </p:cNvSpPr>
          <p:nvPr/>
        </p:nvSpPr>
        <p:spPr>
          <a:xfrm>
            <a:off x="-631895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2AB17C15-CD64-9797-070B-E38286515F01}"/>
              </a:ext>
            </a:extLst>
          </p:cNvPr>
          <p:cNvPicPr>
            <a:picLocks noGrp="1" noChangeAspect="1"/>
          </p:cNvPicPr>
          <p:nvPr>
            <p:ph idx="1"/>
          </p:nvPr>
        </p:nvPicPr>
        <p:blipFill>
          <a:blip r:embed="rId3"/>
          <a:stretch>
            <a:fillRect/>
          </a:stretch>
        </p:blipFill>
        <p:spPr>
          <a:xfrm>
            <a:off x="-2900680" y="2871932"/>
            <a:ext cx="2880000" cy="2880000"/>
          </a:xfrm>
        </p:spPr>
      </p:pic>
      <p:sp>
        <p:nvSpPr>
          <p:cNvPr id="24" name="Content Placeholder 2">
            <a:extLst>
              <a:ext uri="{FF2B5EF4-FFF2-40B4-BE49-F238E27FC236}">
                <a16:creationId xmlns:a16="http://schemas.microsoft.com/office/drawing/2014/main" id="{0CC2779C-2920-8BAB-FFD1-03FCB1ADDBD7}"/>
              </a:ext>
            </a:extLst>
          </p:cNvPr>
          <p:cNvSpPr txBox="1">
            <a:spLocks/>
          </p:cNvSpPr>
          <p:nvPr/>
        </p:nvSpPr>
        <p:spPr>
          <a:xfrm>
            <a:off x="-261651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3362D761-F367-FDE4-D910-409C091D7403}"/>
              </a:ext>
            </a:extLst>
          </p:cNvPr>
          <p:cNvPicPr>
            <a:picLocks noChangeAspect="1"/>
          </p:cNvPicPr>
          <p:nvPr/>
        </p:nvPicPr>
        <p:blipFill>
          <a:blip r:embed="rId4"/>
          <a:stretch>
            <a:fillRect/>
          </a:stretch>
        </p:blipFill>
        <p:spPr>
          <a:xfrm>
            <a:off x="50822" y="3231932"/>
            <a:ext cx="3285000" cy="2160000"/>
          </a:xfrm>
          <a:prstGeom prst="rect">
            <a:avLst/>
          </a:prstGeom>
        </p:spPr>
      </p:pic>
      <p:sp>
        <p:nvSpPr>
          <p:cNvPr id="26" name="Content Placeholder 2">
            <a:extLst>
              <a:ext uri="{FF2B5EF4-FFF2-40B4-BE49-F238E27FC236}">
                <a16:creationId xmlns:a16="http://schemas.microsoft.com/office/drawing/2014/main" id="{D6DC0AAB-94DF-1A12-2EDE-1A6E2B6E644B}"/>
              </a:ext>
            </a:extLst>
          </p:cNvPr>
          <p:cNvSpPr txBox="1">
            <a:spLocks/>
          </p:cNvSpPr>
          <p:nvPr/>
        </p:nvSpPr>
        <p:spPr>
          <a:xfrm>
            <a:off x="53749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4BB19251-C80D-1B97-951F-99AD9F5CB5AF}"/>
              </a:ext>
            </a:extLst>
          </p:cNvPr>
          <p:cNvPicPr>
            <a:picLocks noChangeAspect="1"/>
          </p:cNvPicPr>
          <p:nvPr/>
        </p:nvPicPr>
        <p:blipFill>
          <a:blip r:embed="rId5"/>
          <a:stretch>
            <a:fillRect/>
          </a:stretch>
        </p:blipFill>
        <p:spPr>
          <a:xfrm>
            <a:off x="3691492" y="3411932"/>
            <a:ext cx="3205301" cy="1800000"/>
          </a:xfrm>
          <a:prstGeom prst="rect">
            <a:avLst/>
          </a:prstGeom>
        </p:spPr>
      </p:pic>
      <p:sp>
        <p:nvSpPr>
          <p:cNvPr id="28" name="Content Placeholder 2">
            <a:extLst>
              <a:ext uri="{FF2B5EF4-FFF2-40B4-BE49-F238E27FC236}">
                <a16:creationId xmlns:a16="http://schemas.microsoft.com/office/drawing/2014/main" id="{246DCBB4-7B94-715B-3269-11CAB6827B58}"/>
              </a:ext>
            </a:extLst>
          </p:cNvPr>
          <p:cNvSpPr txBox="1">
            <a:spLocks/>
          </p:cNvSpPr>
          <p:nvPr/>
        </p:nvSpPr>
        <p:spPr>
          <a:xfrm>
            <a:off x="413831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BAAF4CD2-DCAC-8149-00D9-8EFE5C0F67B7}"/>
              </a:ext>
            </a:extLst>
          </p:cNvPr>
          <p:cNvSpPr txBox="1">
            <a:spLocks/>
          </p:cNvSpPr>
          <p:nvPr/>
        </p:nvSpPr>
        <p:spPr>
          <a:xfrm>
            <a:off x="8376376"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8FD96BAA-4EC5-696A-D084-05B79E1E27C4}"/>
              </a:ext>
            </a:extLst>
          </p:cNvPr>
          <p:cNvPicPr>
            <a:picLocks noChangeAspect="1"/>
          </p:cNvPicPr>
          <p:nvPr/>
        </p:nvPicPr>
        <p:blipFill>
          <a:blip r:embed="rId6"/>
          <a:stretch>
            <a:fillRect/>
          </a:stretch>
        </p:blipFill>
        <p:spPr>
          <a:xfrm>
            <a:off x="8185952" y="2871932"/>
            <a:ext cx="3085714" cy="2880000"/>
          </a:xfrm>
          <a:prstGeom prst="rect">
            <a:avLst/>
          </a:prstGeom>
        </p:spPr>
      </p:pic>
      <p:sp>
        <p:nvSpPr>
          <p:cNvPr id="3" name="TextBox 2">
            <a:extLst>
              <a:ext uri="{FF2B5EF4-FFF2-40B4-BE49-F238E27FC236}">
                <a16:creationId xmlns:a16="http://schemas.microsoft.com/office/drawing/2014/main" id="{DF55764A-C73D-A77F-616C-EA86D41C010B}"/>
              </a:ext>
            </a:extLst>
          </p:cNvPr>
          <p:cNvSpPr txBox="1"/>
          <p:nvPr/>
        </p:nvSpPr>
        <p:spPr>
          <a:xfrm>
            <a:off x="10789920" y="85750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033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285B8-EF40-DFEA-7E3C-B90B75716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51672-2261-9211-943B-2B3B84B64263}"/>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1DD36EA3-D4F7-B8DF-AEF6-A2170D111941}"/>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F3DA4DD1-7270-824D-8509-3088238567A3}"/>
              </a:ext>
            </a:extLst>
          </p:cNvPr>
          <p:cNvSpPr>
            <a:spLocks noChangeArrowheads="1"/>
          </p:cNvSpPr>
          <p:nvPr/>
        </p:nvSpPr>
        <p:spPr bwMode="auto">
          <a:xfrm>
            <a:off x="845155" y="2151932"/>
            <a:ext cx="63103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The first step in the data science life cycle is obtaining the data.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Data scientists can collect data from a variety of sources, including databases, sensors, APIs (application programming interfaces), and online platforms. </a:t>
            </a:r>
          </a:p>
        </p:txBody>
      </p:sp>
    </p:spTree>
    <p:extLst>
      <p:ext uri="{BB962C8B-B14F-4D97-AF65-F5344CB8AC3E}">
        <p14:creationId xmlns:p14="http://schemas.microsoft.com/office/powerpoint/2010/main" val="2136947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E77F8-B597-B3D6-8F45-7FA26286F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82688-EC2C-8BF1-D807-7A852F66B41D}"/>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27614160-E373-CABE-8BCB-AD201F0A8B18}"/>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1B77F58E-E476-5226-35C0-C67DE984352C}"/>
              </a:ext>
            </a:extLst>
          </p:cNvPr>
          <p:cNvSpPr>
            <a:spLocks noChangeArrowheads="1"/>
          </p:cNvSpPr>
          <p:nvPr/>
        </p:nvSpPr>
        <p:spPr bwMode="auto">
          <a:xfrm>
            <a:off x="845155" y="2151932"/>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000" dirty="0"/>
              <a:t>At this stage, the most important thing is ensuring that you have the right information to work with. </a:t>
            </a:r>
          </a:p>
          <a:p>
            <a:pPr lvl="0"/>
            <a:endParaRPr lang="en-US" altLang="en-US" sz="3000" dirty="0"/>
          </a:p>
          <a:p>
            <a:pPr lvl="0"/>
            <a:r>
              <a:rPr lang="en-US" altLang="en-US" sz="3000" dirty="0"/>
              <a:t>So, you should gather data that is relevant to the problem you're trying to solve to avoid wasting time and effort with all the other steps that follow.</a:t>
            </a:r>
          </a:p>
        </p:txBody>
      </p:sp>
    </p:spTree>
    <p:extLst>
      <p:ext uri="{BB962C8B-B14F-4D97-AF65-F5344CB8AC3E}">
        <p14:creationId xmlns:p14="http://schemas.microsoft.com/office/powerpoint/2010/main" val="407865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845E6-C952-F8BE-2564-F2F79B6E1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F940E-9ED6-C44E-1689-18451065A099}"/>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3A9ABD9B-6A79-74CD-F933-3229D7A19E7F}"/>
              </a:ext>
            </a:extLst>
          </p:cNvPr>
          <p:cNvSpPr>
            <a:spLocks noChangeArrowheads="1"/>
          </p:cNvSpPr>
          <p:nvPr/>
        </p:nvSpPr>
        <p:spPr bwMode="auto">
          <a:xfrm>
            <a:off x="845155" y="2179128"/>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After the data is collected, data scientists clean and preprocess it. </a:t>
            </a:r>
          </a:p>
          <a:p>
            <a:pPr lvl="0"/>
            <a:endParaRPr lang="en-PH" sz="3000" dirty="0"/>
          </a:p>
          <a:p>
            <a:pPr lvl="0"/>
            <a:r>
              <a:rPr lang="en-PH" sz="3000" dirty="0"/>
              <a:t>This step, often referred to as data cleaning or wrangling, requires data scientists to format the data for analysis and deal with missing values, duplicates, and other errors. </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09A51E30-AF33-D443-B603-AF4E8C475D09}"/>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1121317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74A6B-7D5A-A4E6-9A46-BEABA3D54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16A8C-E17C-4E88-2C29-FC06EE0B2705}"/>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FED49AE4-0943-F034-2750-4B0047A0EB6E}"/>
              </a:ext>
            </a:extLst>
          </p:cNvPr>
          <p:cNvSpPr>
            <a:spLocks noChangeArrowheads="1"/>
          </p:cNvSpPr>
          <p:nvPr/>
        </p:nvSpPr>
        <p:spPr bwMode="auto">
          <a:xfrm>
            <a:off x="845155"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Data scientists spend a significant portion of the cycle at this stage, as cleaning and preparing the data guarantees that it will be both usable and reliable—key prerequisites for achieving good results.</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84F1215E-862F-ABF3-F202-16584A4C5C0F}"/>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3028831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5C4A-2105-AB5E-20D7-2F69B8E9D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42096-4363-993E-C038-10F309235D02}"/>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04DF447A-8866-11CD-17FD-3B47A748FBAC}"/>
              </a:ext>
            </a:extLst>
          </p:cNvPr>
          <p:cNvSpPr>
            <a:spLocks noChangeArrowheads="1"/>
          </p:cNvSpPr>
          <p:nvPr/>
        </p:nvSpPr>
        <p:spPr bwMode="auto">
          <a:xfrm>
            <a:off x="852110"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At this stage, the data is ready, so data scientists begin the so-called exploratory data analysis (EDA) process. The aim is to understand the data's underlying structures and main characteristics and identify patterns. </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74F44776-4CE5-CA2D-1783-0E6D4CE79F54}"/>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158768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7BAEC-99F6-C09D-6EA9-FD7B611832E1}"/>
              </a:ext>
            </a:extLst>
          </p:cNvPr>
          <p:cNvGrpSpPr/>
          <p:nvPr/>
        </p:nvGrpSpPr>
        <p:grpSpPr>
          <a:xfrm>
            <a:off x="1676373" y="1703640"/>
            <a:ext cx="3833157" cy="4269600"/>
            <a:chOff x="71719" y="1860207"/>
            <a:chExt cx="3833157" cy="2820931"/>
          </a:xfrm>
        </p:grpSpPr>
        <p:pic>
          <p:nvPicPr>
            <p:cNvPr id="3" name="Picture 2">
              <a:extLst>
                <a:ext uri="{FF2B5EF4-FFF2-40B4-BE49-F238E27FC236}">
                  <a16:creationId xmlns:a16="http://schemas.microsoft.com/office/drawing/2014/main" id="{3E63B61C-4ECA-FBA7-5D5B-51FDEAD97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9" y="1860207"/>
              <a:ext cx="3833157" cy="2221200"/>
            </a:xfrm>
            <a:prstGeom prst="rect">
              <a:avLst/>
            </a:prstGeom>
          </p:spPr>
        </p:pic>
        <p:sp>
          <p:nvSpPr>
            <p:cNvPr id="4" name="TextBox 3">
              <a:extLst>
                <a:ext uri="{FF2B5EF4-FFF2-40B4-BE49-F238E27FC236}">
                  <a16:creationId xmlns:a16="http://schemas.microsoft.com/office/drawing/2014/main" id="{59DC78D7-4DA9-8DF3-AFC8-BDA20DAB3E98}"/>
                </a:ext>
              </a:extLst>
            </p:cNvPr>
            <p:cNvSpPr txBox="1"/>
            <p:nvPr/>
          </p:nvSpPr>
          <p:spPr>
            <a:xfrm>
              <a:off x="448066" y="4173307"/>
              <a:ext cx="3082703" cy="507831"/>
            </a:xfrm>
            <a:prstGeom prst="rect">
              <a:avLst/>
            </a:prstGeom>
            <a:noFill/>
          </p:spPr>
          <p:txBody>
            <a:bodyPr wrap="none" rtlCol="0">
              <a:spAutoFit/>
            </a:bodyPr>
            <a:lstStyle/>
            <a:p>
              <a:r>
                <a:rPr lang="en-US" sz="2700" b="1" dirty="0"/>
                <a:t>Supervised Learning</a:t>
              </a:r>
            </a:p>
          </p:txBody>
        </p:sp>
      </p:grpSp>
      <p:grpSp>
        <p:nvGrpSpPr>
          <p:cNvPr id="5" name="Group 4">
            <a:extLst>
              <a:ext uri="{FF2B5EF4-FFF2-40B4-BE49-F238E27FC236}">
                <a16:creationId xmlns:a16="http://schemas.microsoft.com/office/drawing/2014/main" id="{F57B2FAE-B913-E461-61B0-DCA6A3388B1F}"/>
              </a:ext>
            </a:extLst>
          </p:cNvPr>
          <p:cNvGrpSpPr/>
          <p:nvPr/>
        </p:nvGrpSpPr>
        <p:grpSpPr>
          <a:xfrm>
            <a:off x="7132938" y="1699569"/>
            <a:ext cx="3733800" cy="4273671"/>
            <a:chOff x="4229100" y="1872907"/>
            <a:chExt cx="3733800" cy="2808231"/>
          </a:xfrm>
        </p:grpSpPr>
        <p:pic>
          <p:nvPicPr>
            <p:cNvPr id="6" name="Picture 5">
              <a:extLst>
                <a:ext uri="{FF2B5EF4-FFF2-40B4-BE49-F238E27FC236}">
                  <a16:creationId xmlns:a16="http://schemas.microsoft.com/office/drawing/2014/main" id="{0349132A-D02D-D925-8171-09FBF52D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1872907"/>
              <a:ext cx="3733800" cy="2209800"/>
            </a:xfrm>
            <a:prstGeom prst="rect">
              <a:avLst/>
            </a:prstGeom>
          </p:spPr>
        </p:pic>
        <p:sp>
          <p:nvSpPr>
            <p:cNvPr id="7" name="TextBox 6">
              <a:extLst>
                <a:ext uri="{FF2B5EF4-FFF2-40B4-BE49-F238E27FC236}">
                  <a16:creationId xmlns:a16="http://schemas.microsoft.com/office/drawing/2014/main" id="{FAD37EC1-467D-0C60-1ED8-B02F890D9545}"/>
                </a:ext>
              </a:extLst>
            </p:cNvPr>
            <p:cNvSpPr txBox="1"/>
            <p:nvPr/>
          </p:nvSpPr>
          <p:spPr>
            <a:xfrm>
              <a:off x="4361486" y="4173307"/>
              <a:ext cx="3469027" cy="507831"/>
            </a:xfrm>
            <a:prstGeom prst="rect">
              <a:avLst/>
            </a:prstGeom>
            <a:noFill/>
          </p:spPr>
          <p:txBody>
            <a:bodyPr wrap="none" rtlCol="0">
              <a:spAutoFit/>
            </a:bodyPr>
            <a:lstStyle/>
            <a:p>
              <a:r>
                <a:rPr lang="en-US" sz="2700" b="1" dirty="0"/>
                <a:t>Unsupervised Learning</a:t>
              </a:r>
            </a:p>
          </p:txBody>
        </p:sp>
      </p:grpSp>
    </p:spTree>
    <p:extLst>
      <p:ext uri="{BB962C8B-B14F-4D97-AF65-F5344CB8AC3E}">
        <p14:creationId xmlns:p14="http://schemas.microsoft.com/office/powerpoint/2010/main" val="31293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A6761-9BA0-576B-E9E1-74CA0B88C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FEC81-C4DB-369F-0D59-E4E3FBD12F63}"/>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5B0FC0D8-4F5D-952F-7088-87B7899CCC23}"/>
              </a:ext>
            </a:extLst>
          </p:cNvPr>
          <p:cNvSpPr>
            <a:spLocks noChangeArrowheads="1"/>
          </p:cNvSpPr>
          <p:nvPr/>
        </p:nvSpPr>
        <p:spPr bwMode="auto">
          <a:xfrm>
            <a:off x="852110" y="2151932"/>
            <a:ext cx="631036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The goal is to better understand the data and develop hypotheses to guide model building or further analyses.</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9C4373B7-83BF-83C0-9571-38B7256A7C81}"/>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2180661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543B-6DAB-23FC-0BE3-F397EBFD9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E6166-17AF-49F5-0D29-D0F584D7EE66}"/>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59DFC155-1E9C-5B57-4A81-D27E81BD8AB3}"/>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Next, data scientists use machine learning algorithms or different statistical techniques in order to predict outcomes or explain relationships within the data. </a:t>
            </a:r>
            <a:endParaRPr lang="en-US" altLang="en-US" sz="3000" dirty="0"/>
          </a:p>
        </p:txBody>
      </p:sp>
      <p:pic>
        <p:nvPicPr>
          <p:cNvPr id="3" name="Picture 2">
            <a:extLst>
              <a:ext uri="{FF2B5EF4-FFF2-40B4-BE49-F238E27FC236}">
                <a16:creationId xmlns:a16="http://schemas.microsoft.com/office/drawing/2014/main" id="{5BCF81EB-24C9-C520-49B4-44906BA02D14}"/>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3957786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ADE8F-9DC9-9293-C3F0-B0FEA3182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59FF2-E95B-2827-0864-D16E03359FE4}"/>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F05505D9-B6FD-2CF4-5BF3-A566587B67ED}"/>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Depending on the problem, these models can be predictive, such as forecasting future sales, or descriptive, such as clustering customers by behavior. </a:t>
            </a:r>
            <a:endParaRPr lang="en-US" altLang="en-US" sz="3000" dirty="0"/>
          </a:p>
        </p:txBody>
      </p:sp>
      <p:pic>
        <p:nvPicPr>
          <p:cNvPr id="3" name="Picture 2">
            <a:extLst>
              <a:ext uri="{FF2B5EF4-FFF2-40B4-BE49-F238E27FC236}">
                <a16:creationId xmlns:a16="http://schemas.microsoft.com/office/drawing/2014/main" id="{750C0F4E-0C34-8C6F-4731-7EF6A7DF6915}"/>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4156646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60E3-123D-BE29-6654-A27689030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659BC-7055-9F96-7806-185577C889D0}"/>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3E138DF8-065E-128E-F1F1-E1FDDB1F33E4}"/>
              </a:ext>
            </a:extLst>
          </p:cNvPr>
          <p:cNvSpPr>
            <a:spLocks noChangeArrowheads="1"/>
          </p:cNvSpPr>
          <p:nvPr/>
        </p:nvSpPr>
        <p:spPr bwMode="auto">
          <a:xfrm>
            <a:off x="838200" y="2149019"/>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If all previous steps are done correctly, data scientists should have produced results by the end of the cycle, and all that is left to do is interpret the conclusions and communicate them to the rest of the team. </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EFDA7949-EB57-CA2D-47FC-8C0C2EF0DEEA}"/>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1003350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4B0A-73B6-8473-2BEA-91344F86A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D7349-72A8-89AC-A629-8E5E149945BD}"/>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0A5FC4BD-7AD8-007D-3D9D-F8D72E95CA5F}"/>
              </a:ext>
            </a:extLst>
          </p:cNvPr>
          <p:cNvSpPr>
            <a:spLocks noChangeArrowheads="1"/>
          </p:cNvSpPr>
          <p:nvPr/>
        </p:nvSpPr>
        <p:spPr bwMode="auto">
          <a:xfrm>
            <a:off x="838200" y="2149019"/>
            <a:ext cx="631036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Communication plays a huge role at this stage, as all insights should be presented in a clear and concise manner so that stakeholders can understand them and be able to use them to aid decision-making.</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65458427-AD38-A056-2FAA-6614A368C019}"/>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402726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7C0D-EB58-E5FE-7963-AD78894CF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512EC-1F24-97C0-EABB-965C8E3A433E}"/>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EEC9A9E7-AD3F-CA45-03D3-62961C1E5853}"/>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1426963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AFAB-CD2A-1B06-BD61-46E70BE45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38064-34D8-C7EE-BF06-AC0C9E3F1C0E}"/>
              </a:ext>
            </a:extLst>
          </p:cNvPr>
          <p:cNvSpPr>
            <a:spLocks noGrp="1"/>
          </p:cNvSpPr>
          <p:nvPr>
            <p:ph type="title"/>
          </p:nvPr>
        </p:nvSpPr>
        <p:spPr/>
        <p:txBody>
          <a:bodyPr/>
          <a:lstStyle/>
          <a:p>
            <a:r>
              <a:rPr lang="en-US" dirty="0"/>
              <a:t>Data Science Tools and Technologies</a:t>
            </a:r>
          </a:p>
        </p:txBody>
      </p:sp>
      <p:pic>
        <p:nvPicPr>
          <p:cNvPr id="6" name="Picture 5" descr="A blue and grey logo&#10;&#10;AI-generated content may be incorrect.">
            <a:extLst>
              <a:ext uri="{FF2B5EF4-FFF2-40B4-BE49-F238E27FC236}">
                <a16:creationId xmlns:a16="http://schemas.microsoft.com/office/drawing/2014/main" id="{F2DEEBF3-5CE4-BA41-5CCE-683519AE2AA5}"/>
              </a:ext>
            </a:extLst>
          </p:cNvPr>
          <p:cNvPicPr>
            <a:picLocks noChangeAspect="1"/>
          </p:cNvPicPr>
          <p:nvPr/>
        </p:nvPicPr>
        <p:blipFill>
          <a:blip r:embed="rId2"/>
          <a:stretch>
            <a:fillRect/>
          </a:stretch>
        </p:blipFill>
        <p:spPr>
          <a:xfrm>
            <a:off x="6531721" y="2719873"/>
            <a:ext cx="3232727" cy="2520000"/>
          </a:xfrm>
          <a:prstGeom prst="rect">
            <a:avLst/>
          </a:prstGeom>
        </p:spPr>
      </p:pic>
      <p:pic>
        <p:nvPicPr>
          <p:cNvPr id="8" name="Picture 7" descr="A blue and yellow snake logo&#10;&#10;AI-generated content may be incorrect.">
            <a:extLst>
              <a:ext uri="{FF2B5EF4-FFF2-40B4-BE49-F238E27FC236}">
                <a16:creationId xmlns:a16="http://schemas.microsoft.com/office/drawing/2014/main" id="{694481DF-5D0B-B0B0-A709-9715D6864469}"/>
              </a:ext>
            </a:extLst>
          </p:cNvPr>
          <p:cNvPicPr>
            <a:picLocks noChangeAspect="1"/>
          </p:cNvPicPr>
          <p:nvPr/>
        </p:nvPicPr>
        <p:blipFill>
          <a:blip r:embed="rId3"/>
          <a:stretch>
            <a:fillRect/>
          </a:stretch>
        </p:blipFill>
        <p:spPr>
          <a:xfrm>
            <a:off x="3140280" y="2719873"/>
            <a:ext cx="2520000" cy="2520000"/>
          </a:xfrm>
          <a:prstGeom prst="rect">
            <a:avLst/>
          </a:prstGeom>
        </p:spPr>
      </p:pic>
    </p:spTree>
    <p:extLst>
      <p:ext uri="{BB962C8B-B14F-4D97-AF65-F5344CB8AC3E}">
        <p14:creationId xmlns:p14="http://schemas.microsoft.com/office/powerpoint/2010/main" val="2379544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9FFC-4F70-2062-63FA-70FFFCB13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1E5EA-BD70-13E5-0E0B-C398B7C3C7B6}"/>
              </a:ext>
            </a:extLst>
          </p:cNvPr>
          <p:cNvSpPr>
            <a:spLocks noGrp="1"/>
          </p:cNvSpPr>
          <p:nvPr>
            <p:ph type="title"/>
          </p:nvPr>
        </p:nvSpPr>
        <p:spPr/>
        <p:txBody>
          <a:bodyPr/>
          <a:lstStyle/>
          <a:p>
            <a:r>
              <a:rPr lang="en-US" dirty="0"/>
              <a:t>Data Science Tools and Technologies</a:t>
            </a:r>
          </a:p>
        </p:txBody>
      </p:sp>
      <p:pic>
        <p:nvPicPr>
          <p:cNvPr id="10" name="Picture 9" descr="A logo of a server&#10;&#10;AI-generated content may be incorrect.">
            <a:extLst>
              <a:ext uri="{FF2B5EF4-FFF2-40B4-BE49-F238E27FC236}">
                <a16:creationId xmlns:a16="http://schemas.microsoft.com/office/drawing/2014/main" id="{8F67D8F2-9D6A-A9E1-BF64-9A4279A604BE}"/>
              </a:ext>
            </a:extLst>
          </p:cNvPr>
          <p:cNvPicPr>
            <a:picLocks noChangeAspect="1"/>
          </p:cNvPicPr>
          <p:nvPr/>
        </p:nvPicPr>
        <p:blipFill>
          <a:blip r:embed="rId2"/>
          <a:stretch>
            <a:fillRect/>
          </a:stretch>
        </p:blipFill>
        <p:spPr>
          <a:xfrm>
            <a:off x="3781714" y="2786975"/>
            <a:ext cx="4628572" cy="2160000"/>
          </a:xfrm>
          <a:prstGeom prst="rect">
            <a:avLst/>
          </a:prstGeom>
        </p:spPr>
      </p:pic>
    </p:spTree>
    <p:extLst>
      <p:ext uri="{BB962C8B-B14F-4D97-AF65-F5344CB8AC3E}">
        <p14:creationId xmlns:p14="http://schemas.microsoft.com/office/powerpoint/2010/main" val="1775920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75-D08D-AE36-9A0B-AE49A079B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9DE1-531D-4FC3-EB3F-8373B43D1C90}"/>
              </a:ext>
            </a:extLst>
          </p:cNvPr>
          <p:cNvSpPr>
            <a:spLocks noGrp="1"/>
          </p:cNvSpPr>
          <p:nvPr>
            <p:ph type="title"/>
          </p:nvPr>
        </p:nvSpPr>
        <p:spPr/>
        <p:txBody>
          <a:bodyPr/>
          <a:lstStyle/>
          <a:p>
            <a:r>
              <a:rPr lang="en-US" dirty="0"/>
              <a:t>Data Science Tools and Technologies</a:t>
            </a:r>
          </a:p>
        </p:txBody>
      </p:sp>
      <p:pic>
        <p:nvPicPr>
          <p:cNvPr id="12" name="Picture 11" descr="A logo with a smile&#10;&#10;AI-generated content may be incorrect.">
            <a:extLst>
              <a:ext uri="{FF2B5EF4-FFF2-40B4-BE49-F238E27FC236}">
                <a16:creationId xmlns:a16="http://schemas.microsoft.com/office/drawing/2014/main" id="{BB06F73E-21F5-7189-AB58-B762E4097FBD}"/>
              </a:ext>
            </a:extLst>
          </p:cNvPr>
          <p:cNvPicPr>
            <a:picLocks noChangeAspect="1"/>
          </p:cNvPicPr>
          <p:nvPr/>
        </p:nvPicPr>
        <p:blipFill>
          <a:blip r:embed="rId2"/>
          <a:stretch>
            <a:fillRect/>
          </a:stretch>
        </p:blipFill>
        <p:spPr>
          <a:xfrm>
            <a:off x="863457" y="3079183"/>
            <a:ext cx="3000000" cy="1800000"/>
          </a:xfrm>
          <a:prstGeom prst="rect">
            <a:avLst/>
          </a:prstGeom>
        </p:spPr>
      </p:pic>
      <p:pic>
        <p:nvPicPr>
          <p:cNvPr id="14" name="Picture 13" descr="A logo of a company&#10;&#10;AI-generated content may be incorrect.">
            <a:extLst>
              <a:ext uri="{FF2B5EF4-FFF2-40B4-BE49-F238E27FC236}">
                <a16:creationId xmlns:a16="http://schemas.microsoft.com/office/drawing/2014/main" id="{F3DB85B5-C8C1-E963-4C47-E44697E2D352}"/>
              </a:ext>
            </a:extLst>
          </p:cNvPr>
          <p:cNvPicPr>
            <a:picLocks noChangeAspect="1"/>
          </p:cNvPicPr>
          <p:nvPr/>
        </p:nvPicPr>
        <p:blipFill>
          <a:blip r:embed="rId3"/>
          <a:stretch>
            <a:fillRect/>
          </a:stretch>
        </p:blipFill>
        <p:spPr>
          <a:xfrm>
            <a:off x="4740545" y="2934747"/>
            <a:ext cx="3461539" cy="1800000"/>
          </a:xfrm>
          <a:prstGeom prst="rect">
            <a:avLst/>
          </a:prstGeom>
        </p:spPr>
      </p:pic>
      <p:pic>
        <p:nvPicPr>
          <p:cNvPr id="16" name="Picture 15" descr="A blue and white logo&#10;&#10;AI-generated content may be incorrect.">
            <a:extLst>
              <a:ext uri="{FF2B5EF4-FFF2-40B4-BE49-F238E27FC236}">
                <a16:creationId xmlns:a16="http://schemas.microsoft.com/office/drawing/2014/main" id="{659F74E9-E8BA-6AED-3724-6B234C044EBA}"/>
              </a:ext>
            </a:extLst>
          </p:cNvPr>
          <p:cNvPicPr>
            <a:picLocks noChangeAspect="1"/>
          </p:cNvPicPr>
          <p:nvPr/>
        </p:nvPicPr>
        <p:blipFill>
          <a:blip r:embed="rId4"/>
          <a:stretch>
            <a:fillRect/>
          </a:stretch>
        </p:blipFill>
        <p:spPr>
          <a:xfrm>
            <a:off x="8328545" y="2719183"/>
            <a:ext cx="3793846" cy="2520000"/>
          </a:xfrm>
          <a:prstGeom prst="rect">
            <a:avLst/>
          </a:prstGeom>
        </p:spPr>
      </p:pic>
    </p:spTree>
    <p:extLst>
      <p:ext uri="{BB962C8B-B14F-4D97-AF65-F5344CB8AC3E}">
        <p14:creationId xmlns:p14="http://schemas.microsoft.com/office/powerpoint/2010/main" val="319195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863D-A9E4-7F6F-924B-E58685D00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B8CBF-97AE-8A02-5D92-3EB39CFCBBBE}"/>
              </a:ext>
            </a:extLst>
          </p:cNvPr>
          <p:cNvSpPr>
            <a:spLocks noGrp="1"/>
          </p:cNvSpPr>
          <p:nvPr>
            <p:ph type="title"/>
          </p:nvPr>
        </p:nvSpPr>
        <p:spPr/>
        <p:txBody>
          <a:bodyPr/>
          <a:lstStyle/>
          <a:p>
            <a:r>
              <a:rPr lang="en-US" dirty="0"/>
              <a:t>Data Science Tools and Technologies</a:t>
            </a:r>
          </a:p>
        </p:txBody>
      </p:sp>
      <p:pic>
        <p:nvPicPr>
          <p:cNvPr id="6" name="Picture 5" descr="A blue and white logo&#10;&#10;AI-generated content may be incorrect.">
            <a:extLst>
              <a:ext uri="{FF2B5EF4-FFF2-40B4-BE49-F238E27FC236}">
                <a16:creationId xmlns:a16="http://schemas.microsoft.com/office/drawing/2014/main" id="{9E9B3A51-85B1-05C4-6070-19F37509C0E6}"/>
              </a:ext>
            </a:extLst>
          </p:cNvPr>
          <p:cNvPicPr>
            <a:picLocks noChangeAspect="1"/>
          </p:cNvPicPr>
          <p:nvPr/>
        </p:nvPicPr>
        <p:blipFill>
          <a:blip r:embed="rId2"/>
          <a:stretch>
            <a:fillRect/>
          </a:stretch>
        </p:blipFill>
        <p:spPr>
          <a:xfrm>
            <a:off x="6025203" y="2521583"/>
            <a:ext cx="5040000" cy="1440000"/>
          </a:xfrm>
          <a:prstGeom prst="rect">
            <a:avLst/>
          </a:prstGeom>
        </p:spPr>
      </p:pic>
      <p:pic>
        <p:nvPicPr>
          <p:cNvPr id="8" name="Picture 7" descr="A blue text with a circular object in the center&#10;&#10;AI-generated content may be incorrect.">
            <a:extLst>
              <a:ext uri="{FF2B5EF4-FFF2-40B4-BE49-F238E27FC236}">
                <a16:creationId xmlns:a16="http://schemas.microsoft.com/office/drawing/2014/main" id="{3B11CB6C-11E0-6F8D-C87A-49AA06D11DB7}"/>
              </a:ext>
            </a:extLst>
          </p:cNvPr>
          <p:cNvPicPr>
            <a:picLocks noChangeAspect="1"/>
          </p:cNvPicPr>
          <p:nvPr/>
        </p:nvPicPr>
        <p:blipFill>
          <a:blip r:embed="rId3"/>
          <a:stretch>
            <a:fillRect/>
          </a:stretch>
        </p:blipFill>
        <p:spPr>
          <a:xfrm>
            <a:off x="6700203" y="4591631"/>
            <a:ext cx="4365000" cy="1440000"/>
          </a:xfrm>
          <a:prstGeom prst="rect">
            <a:avLst/>
          </a:prstGeom>
        </p:spPr>
      </p:pic>
      <p:pic>
        <p:nvPicPr>
          <p:cNvPr id="10" name="Picture 9" descr="A black and blue text&#10;&#10;AI-generated content may be incorrect.">
            <a:extLst>
              <a:ext uri="{FF2B5EF4-FFF2-40B4-BE49-F238E27FC236}">
                <a16:creationId xmlns:a16="http://schemas.microsoft.com/office/drawing/2014/main" id="{C7C6686D-C033-9D27-4DD4-F45CF6D1E412}"/>
              </a:ext>
            </a:extLst>
          </p:cNvPr>
          <p:cNvPicPr>
            <a:picLocks noChangeAspect="1"/>
          </p:cNvPicPr>
          <p:nvPr/>
        </p:nvPicPr>
        <p:blipFill>
          <a:blip r:embed="rId4"/>
          <a:stretch>
            <a:fillRect/>
          </a:stretch>
        </p:blipFill>
        <p:spPr>
          <a:xfrm>
            <a:off x="1065808" y="4462294"/>
            <a:ext cx="4365000" cy="1440000"/>
          </a:xfrm>
          <a:prstGeom prst="rect">
            <a:avLst/>
          </a:prstGeom>
        </p:spPr>
      </p:pic>
      <p:pic>
        <p:nvPicPr>
          <p:cNvPr id="13" name="Picture 12" descr="A hexagon with blue dots and black text&#10;&#10;AI-generated content may be incorrect.">
            <a:extLst>
              <a:ext uri="{FF2B5EF4-FFF2-40B4-BE49-F238E27FC236}">
                <a16:creationId xmlns:a16="http://schemas.microsoft.com/office/drawing/2014/main" id="{39720803-919B-BC8E-01A3-DFD10EB578C1}"/>
              </a:ext>
            </a:extLst>
          </p:cNvPr>
          <p:cNvPicPr>
            <a:picLocks noChangeAspect="1"/>
          </p:cNvPicPr>
          <p:nvPr/>
        </p:nvPicPr>
        <p:blipFill>
          <a:blip r:embed="rId5"/>
          <a:stretch>
            <a:fillRect/>
          </a:stretch>
        </p:blipFill>
        <p:spPr>
          <a:xfrm>
            <a:off x="2624308" y="2521583"/>
            <a:ext cx="1248000" cy="1440000"/>
          </a:xfrm>
          <a:prstGeom prst="rect">
            <a:avLst/>
          </a:prstGeom>
        </p:spPr>
      </p:pic>
    </p:spTree>
    <p:extLst>
      <p:ext uri="{BB962C8B-B14F-4D97-AF65-F5344CB8AC3E}">
        <p14:creationId xmlns:p14="http://schemas.microsoft.com/office/powerpoint/2010/main" val="775359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A1BEA46F-0431-4C8D-9CA0-3BA8BAB7EDC0}"/>
              </a:ext>
            </a:extLst>
          </p:cNvPr>
          <p:cNvGraphicFramePr>
            <a:graphicFrameLocks noGrp="1"/>
          </p:cNvGraphicFramePr>
          <p:nvPr>
            <p:extLst>
              <p:ext uri="{D42A27DB-BD31-4B8C-83A1-F6EECF244321}">
                <p14:modId xmlns:p14="http://schemas.microsoft.com/office/powerpoint/2010/main" val="1027382534"/>
              </p:ext>
            </p:extLst>
          </p:nvPr>
        </p:nvGraphicFramePr>
        <p:xfrm>
          <a:off x="2202874" y="1360629"/>
          <a:ext cx="8379782" cy="2386111"/>
        </p:xfrm>
        <a:graphic>
          <a:graphicData uri="http://schemas.openxmlformats.org/drawingml/2006/table">
            <a:tbl>
              <a:tblPr firstRow="1" bandRow="1">
                <a:tableStyleId>{2D5ABB26-0587-4C30-8999-92F81FD0307C}</a:tableStyleId>
              </a:tblPr>
              <a:tblGrid>
                <a:gridCol w="4189891">
                  <a:extLst>
                    <a:ext uri="{9D8B030D-6E8A-4147-A177-3AD203B41FA5}">
                      <a16:colId xmlns:a16="http://schemas.microsoft.com/office/drawing/2014/main" val="2913056237"/>
                    </a:ext>
                  </a:extLst>
                </a:gridCol>
                <a:gridCol w="4189891">
                  <a:extLst>
                    <a:ext uri="{9D8B030D-6E8A-4147-A177-3AD203B41FA5}">
                      <a16:colId xmlns:a16="http://schemas.microsoft.com/office/drawing/2014/main" val="3863049235"/>
                    </a:ext>
                  </a:extLst>
                </a:gridCol>
              </a:tblGrid>
              <a:tr h="527625">
                <a:tc>
                  <a:txBody>
                    <a:bodyPr/>
                    <a:lstStyle/>
                    <a:p>
                      <a:pPr algn="ctr"/>
                      <a:r>
                        <a:rPr lang="en-US" sz="3000" b="1" dirty="0">
                          <a:solidFill>
                            <a:srgbClr val="0070C0"/>
                          </a:solidFill>
                        </a:rPr>
                        <a:t>Supervised Learning</a:t>
                      </a:r>
                    </a:p>
                  </a:txBody>
                  <a:tcPr/>
                </a:tc>
                <a:tc>
                  <a:txBody>
                    <a:bodyPr/>
                    <a:lstStyle/>
                    <a:p>
                      <a:pPr algn="ctr"/>
                      <a:r>
                        <a:rPr lang="en-US" sz="3000" b="1" dirty="0">
                          <a:solidFill>
                            <a:srgbClr val="0070C0"/>
                          </a:solidFill>
                        </a:rPr>
                        <a:t>Unsupervised Learning</a:t>
                      </a:r>
                    </a:p>
                  </a:txBody>
                  <a:tcPr/>
                </a:tc>
                <a:extLst>
                  <a:ext uri="{0D108BD9-81ED-4DB2-BD59-A6C34878D82A}">
                    <a16:rowId xmlns:a16="http://schemas.microsoft.com/office/drawing/2014/main" val="2543500786"/>
                  </a:ext>
                </a:extLst>
              </a:tr>
              <a:tr h="1014511">
                <a:tc>
                  <a:txBody>
                    <a:bodyPr/>
                    <a:lstStyle/>
                    <a:p>
                      <a:pPr algn="ctr"/>
                      <a:r>
                        <a:rPr lang="en-US" sz="2400" b="0" dirty="0"/>
                        <a:t>Computer learns by making use of </a:t>
                      </a:r>
                      <a:r>
                        <a:rPr lang="en-US" sz="2400" b="1" dirty="0">
                          <a:solidFill>
                            <a:srgbClr val="00B050"/>
                          </a:solidFill>
                        </a:rPr>
                        <a:t>labeled data</a:t>
                      </a:r>
                    </a:p>
                  </a:txBody>
                  <a:tcPr/>
                </a:tc>
                <a:tc>
                  <a:txBody>
                    <a:bodyPr/>
                    <a:lstStyle/>
                    <a:p>
                      <a:pPr algn="ctr"/>
                      <a:r>
                        <a:rPr lang="en-US" sz="2400" b="0" dirty="0"/>
                        <a:t>Computer learns by making use of </a:t>
                      </a:r>
                      <a:r>
                        <a:rPr lang="en-US" sz="2400" b="1" dirty="0">
                          <a:solidFill>
                            <a:srgbClr val="FF0000"/>
                          </a:solidFill>
                        </a:rPr>
                        <a:t>unlabeled data</a:t>
                      </a:r>
                      <a:endParaRPr lang="en-US" sz="2400" b="0" dirty="0"/>
                    </a:p>
                  </a:txBody>
                  <a:tcPr/>
                </a:tc>
                <a:extLst>
                  <a:ext uri="{0D108BD9-81ED-4DB2-BD59-A6C34878D82A}">
                    <a16:rowId xmlns:a16="http://schemas.microsoft.com/office/drawing/2014/main" val="808188694"/>
                  </a:ext>
                </a:extLst>
              </a:tr>
              <a:tr h="741110">
                <a:tc>
                  <a:txBody>
                    <a:bodyPr/>
                    <a:lstStyle/>
                    <a:p>
                      <a:pPr algn="ctr"/>
                      <a:r>
                        <a:rPr lang="en-US" sz="2400" b="0" dirty="0">
                          <a:solidFill>
                            <a:schemeClr val="tx1"/>
                          </a:solidFill>
                        </a:rPr>
                        <a:t>Requires manual annotation of data</a:t>
                      </a:r>
                    </a:p>
                  </a:txBody>
                  <a:tcPr/>
                </a:tc>
                <a:tc>
                  <a:txBody>
                    <a:bodyPr/>
                    <a:lstStyle/>
                    <a:p>
                      <a:pPr algn="ctr"/>
                      <a:r>
                        <a:rPr lang="en-US" sz="2400" b="0" dirty="0"/>
                        <a:t>Does not require annotation of data</a:t>
                      </a:r>
                    </a:p>
                  </a:txBody>
                  <a:tcPr/>
                </a:tc>
                <a:extLst>
                  <a:ext uri="{0D108BD9-81ED-4DB2-BD59-A6C34878D82A}">
                    <a16:rowId xmlns:a16="http://schemas.microsoft.com/office/drawing/2014/main" val="1448764372"/>
                  </a:ext>
                </a:extLst>
              </a:tr>
            </a:tbl>
          </a:graphicData>
        </a:graphic>
      </p:graphicFrame>
      <p:grpSp>
        <p:nvGrpSpPr>
          <p:cNvPr id="3" name="Group 2">
            <a:extLst>
              <a:ext uri="{FF2B5EF4-FFF2-40B4-BE49-F238E27FC236}">
                <a16:creationId xmlns:a16="http://schemas.microsoft.com/office/drawing/2014/main" id="{B751DE59-6FFA-265F-29A3-0485B69DBC7E}"/>
              </a:ext>
            </a:extLst>
          </p:cNvPr>
          <p:cNvGrpSpPr/>
          <p:nvPr/>
        </p:nvGrpSpPr>
        <p:grpSpPr>
          <a:xfrm>
            <a:off x="2547809" y="4172483"/>
            <a:ext cx="3719463" cy="2033823"/>
            <a:chOff x="597244" y="3966565"/>
            <a:chExt cx="3719463" cy="2033823"/>
          </a:xfrm>
        </p:grpSpPr>
        <p:pic>
          <p:nvPicPr>
            <p:cNvPr id="4" name="Picture 3">
              <a:extLst>
                <a:ext uri="{FF2B5EF4-FFF2-40B4-BE49-F238E27FC236}">
                  <a16:creationId xmlns:a16="http://schemas.microsoft.com/office/drawing/2014/main" id="{005C7A7D-A5E2-8866-BD04-25A970D23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5" name="Picture 4">
              <a:extLst>
                <a:ext uri="{FF2B5EF4-FFF2-40B4-BE49-F238E27FC236}">
                  <a16:creationId xmlns:a16="http://schemas.microsoft.com/office/drawing/2014/main" id="{3643F9B1-0E80-A674-2724-227364C6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6" name="Picture 5">
              <a:extLst>
                <a:ext uri="{FF2B5EF4-FFF2-40B4-BE49-F238E27FC236}">
                  <a16:creationId xmlns:a16="http://schemas.microsoft.com/office/drawing/2014/main" id="{991800C2-27E9-58D3-A654-1A6F78189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7" name="TextBox 6">
              <a:extLst>
                <a:ext uri="{FF2B5EF4-FFF2-40B4-BE49-F238E27FC236}">
                  <a16:creationId xmlns:a16="http://schemas.microsoft.com/office/drawing/2014/main" id="{EE7DE7D6-C550-40C6-749E-3AD1CABDAD1A}"/>
                </a:ext>
              </a:extLst>
            </p:cNvPr>
            <p:cNvSpPr txBox="1"/>
            <p:nvPr/>
          </p:nvSpPr>
          <p:spPr>
            <a:xfrm>
              <a:off x="867213" y="5631056"/>
              <a:ext cx="854080" cy="369332"/>
            </a:xfrm>
            <a:prstGeom prst="rect">
              <a:avLst/>
            </a:prstGeom>
            <a:noFill/>
          </p:spPr>
          <p:txBody>
            <a:bodyPr wrap="none" rtlCol="0">
              <a:spAutoFit/>
            </a:bodyPr>
            <a:lstStyle/>
            <a:p>
              <a:r>
                <a:rPr lang="en-US" b="1" dirty="0"/>
                <a:t>Mango</a:t>
              </a:r>
            </a:p>
          </p:txBody>
        </p:sp>
        <p:sp>
          <p:nvSpPr>
            <p:cNvPr id="8" name="TextBox 7">
              <a:extLst>
                <a:ext uri="{FF2B5EF4-FFF2-40B4-BE49-F238E27FC236}">
                  <a16:creationId xmlns:a16="http://schemas.microsoft.com/office/drawing/2014/main" id="{1679D515-B9FC-3D2F-150B-4FA1C23A9DCB}"/>
                </a:ext>
              </a:extLst>
            </p:cNvPr>
            <p:cNvSpPr txBox="1"/>
            <p:nvPr/>
          </p:nvSpPr>
          <p:spPr>
            <a:xfrm>
              <a:off x="2078753" y="5038789"/>
              <a:ext cx="742511" cy="369332"/>
            </a:xfrm>
            <a:prstGeom prst="rect">
              <a:avLst/>
            </a:prstGeom>
            <a:noFill/>
          </p:spPr>
          <p:txBody>
            <a:bodyPr wrap="none" rtlCol="0">
              <a:spAutoFit/>
            </a:bodyPr>
            <a:lstStyle/>
            <a:p>
              <a:r>
                <a:rPr lang="en-US" b="1" dirty="0"/>
                <a:t>Apple</a:t>
              </a:r>
            </a:p>
          </p:txBody>
        </p:sp>
        <p:sp>
          <p:nvSpPr>
            <p:cNvPr id="9" name="TextBox 8">
              <a:extLst>
                <a:ext uri="{FF2B5EF4-FFF2-40B4-BE49-F238E27FC236}">
                  <a16:creationId xmlns:a16="http://schemas.microsoft.com/office/drawing/2014/main" id="{FC1E5E89-547D-9D43-5159-00C148EB6CA8}"/>
                </a:ext>
              </a:extLst>
            </p:cNvPr>
            <p:cNvSpPr txBox="1"/>
            <p:nvPr/>
          </p:nvSpPr>
          <p:spPr>
            <a:xfrm>
              <a:off x="3212018" y="5567449"/>
              <a:ext cx="852862" cy="369332"/>
            </a:xfrm>
            <a:prstGeom prst="rect">
              <a:avLst/>
            </a:prstGeom>
            <a:noFill/>
          </p:spPr>
          <p:txBody>
            <a:bodyPr wrap="none" rtlCol="0">
              <a:spAutoFit/>
            </a:bodyPr>
            <a:lstStyle/>
            <a:p>
              <a:r>
                <a:rPr lang="en-US" b="1" dirty="0"/>
                <a:t>Grapes</a:t>
              </a:r>
            </a:p>
          </p:txBody>
        </p:sp>
      </p:grpSp>
      <p:grpSp>
        <p:nvGrpSpPr>
          <p:cNvPr id="10" name="Group 9">
            <a:extLst>
              <a:ext uri="{FF2B5EF4-FFF2-40B4-BE49-F238E27FC236}">
                <a16:creationId xmlns:a16="http://schemas.microsoft.com/office/drawing/2014/main" id="{1BA2D6A7-1E06-4028-2611-9F89504702CE}"/>
              </a:ext>
            </a:extLst>
          </p:cNvPr>
          <p:cNvGrpSpPr/>
          <p:nvPr/>
        </p:nvGrpSpPr>
        <p:grpSpPr>
          <a:xfrm>
            <a:off x="6238062" y="4176217"/>
            <a:ext cx="3719463" cy="2034498"/>
            <a:chOff x="597244" y="3966565"/>
            <a:chExt cx="3719463" cy="2034498"/>
          </a:xfrm>
        </p:grpSpPr>
        <p:pic>
          <p:nvPicPr>
            <p:cNvPr id="11" name="Picture 10">
              <a:extLst>
                <a:ext uri="{FF2B5EF4-FFF2-40B4-BE49-F238E27FC236}">
                  <a16:creationId xmlns:a16="http://schemas.microsoft.com/office/drawing/2014/main" id="{FFA84093-7C6E-5233-42E9-293A5118D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12" name="Picture 11">
              <a:extLst>
                <a:ext uri="{FF2B5EF4-FFF2-40B4-BE49-F238E27FC236}">
                  <a16:creationId xmlns:a16="http://schemas.microsoft.com/office/drawing/2014/main" id="{3F1FB923-472C-C6D6-03F9-99142685A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13" name="Picture 12">
              <a:extLst>
                <a:ext uri="{FF2B5EF4-FFF2-40B4-BE49-F238E27FC236}">
                  <a16:creationId xmlns:a16="http://schemas.microsoft.com/office/drawing/2014/main" id="{9BEA7FF7-02AD-E807-0C38-ACBA8B31B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14" name="TextBox 13">
              <a:extLst>
                <a:ext uri="{FF2B5EF4-FFF2-40B4-BE49-F238E27FC236}">
                  <a16:creationId xmlns:a16="http://schemas.microsoft.com/office/drawing/2014/main" id="{2239036B-B65D-55B1-EFC6-45A307FAA393}"/>
                </a:ext>
              </a:extLst>
            </p:cNvPr>
            <p:cNvSpPr txBox="1"/>
            <p:nvPr/>
          </p:nvSpPr>
          <p:spPr>
            <a:xfrm>
              <a:off x="1088262" y="5613005"/>
              <a:ext cx="506870" cy="369332"/>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B7296D6C-922E-D065-30C3-D23E4EBD9CA9}"/>
                </a:ext>
              </a:extLst>
            </p:cNvPr>
            <p:cNvSpPr txBox="1"/>
            <p:nvPr/>
          </p:nvSpPr>
          <p:spPr>
            <a:xfrm>
              <a:off x="2242037" y="5114089"/>
              <a:ext cx="506870" cy="369332"/>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303BF256-4BB0-79F3-18DF-B800520D320F}"/>
                </a:ext>
              </a:extLst>
            </p:cNvPr>
            <p:cNvSpPr txBox="1"/>
            <p:nvPr/>
          </p:nvSpPr>
          <p:spPr>
            <a:xfrm>
              <a:off x="3447541" y="5631731"/>
              <a:ext cx="506870"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2631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6E48-5155-863C-70B4-D7FA93DC3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C59F3-6B51-DB07-F42E-D86A73B6D384}"/>
              </a:ext>
            </a:extLst>
          </p:cNvPr>
          <p:cNvSpPr>
            <a:spLocks noGrp="1"/>
          </p:cNvSpPr>
          <p:nvPr>
            <p:ph type="title"/>
          </p:nvPr>
        </p:nvSpPr>
        <p:spPr/>
        <p:txBody>
          <a:bodyPr/>
          <a:lstStyle/>
          <a:p>
            <a:r>
              <a:rPr lang="en-US" dirty="0"/>
              <a:t>Data Science Tools and Technologies</a:t>
            </a:r>
          </a:p>
        </p:txBody>
      </p:sp>
      <p:pic>
        <p:nvPicPr>
          <p:cNvPr id="4" name="Picture 3" descr="A logo for a company&#10;&#10;AI-generated content may be incorrect.">
            <a:extLst>
              <a:ext uri="{FF2B5EF4-FFF2-40B4-BE49-F238E27FC236}">
                <a16:creationId xmlns:a16="http://schemas.microsoft.com/office/drawing/2014/main" id="{AD4065DB-73DB-3DE3-D4A4-E8521860B3EC}"/>
              </a:ext>
            </a:extLst>
          </p:cNvPr>
          <p:cNvPicPr>
            <a:picLocks noChangeAspect="1"/>
          </p:cNvPicPr>
          <p:nvPr/>
        </p:nvPicPr>
        <p:blipFill>
          <a:blip r:embed="rId2"/>
          <a:stretch>
            <a:fillRect/>
          </a:stretch>
        </p:blipFill>
        <p:spPr>
          <a:xfrm>
            <a:off x="4689408" y="2285923"/>
            <a:ext cx="2250000" cy="1800000"/>
          </a:xfrm>
          <a:prstGeom prst="rect">
            <a:avLst/>
          </a:prstGeom>
        </p:spPr>
      </p:pic>
      <p:pic>
        <p:nvPicPr>
          <p:cNvPr id="7" name="Picture 6" descr="A logo of a person&#10;&#10;AI-generated content may be incorrect.">
            <a:extLst>
              <a:ext uri="{FF2B5EF4-FFF2-40B4-BE49-F238E27FC236}">
                <a16:creationId xmlns:a16="http://schemas.microsoft.com/office/drawing/2014/main" id="{75B38F9D-7EB6-9A45-8D1C-0CFD67BEE118}"/>
              </a:ext>
            </a:extLst>
          </p:cNvPr>
          <p:cNvPicPr>
            <a:picLocks noChangeAspect="1"/>
          </p:cNvPicPr>
          <p:nvPr/>
        </p:nvPicPr>
        <p:blipFill>
          <a:blip r:embed="rId3"/>
          <a:stretch>
            <a:fillRect/>
          </a:stretch>
        </p:blipFill>
        <p:spPr>
          <a:xfrm>
            <a:off x="6339191" y="4231631"/>
            <a:ext cx="3358536" cy="1800000"/>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4DCB9671-1E41-F402-9FA4-24FE3EE09A95}"/>
              </a:ext>
            </a:extLst>
          </p:cNvPr>
          <p:cNvPicPr>
            <a:picLocks noChangeAspect="1"/>
          </p:cNvPicPr>
          <p:nvPr/>
        </p:nvPicPr>
        <p:blipFill>
          <a:blip r:embed="rId4"/>
          <a:stretch>
            <a:fillRect/>
          </a:stretch>
        </p:blipFill>
        <p:spPr>
          <a:xfrm>
            <a:off x="1513732" y="4425004"/>
            <a:ext cx="3884210" cy="1800000"/>
          </a:xfrm>
          <a:prstGeom prst="rect">
            <a:avLst/>
          </a:prstGeom>
        </p:spPr>
      </p:pic>
    </p:spTree>
    <p:extLst>
      <p:ext uri="{BB962C8B-B14F-4D97-AF65-F5344CB8AC3E}">
        <p14:creationId xmlns:p14="http://schemas.microsoft.com/office/powerpoint/2010/main" val="3716333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1B0DC-E399-8B7A-2F98-86CD00E8B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6775A-D9FF-6967-0397-A030C769BBB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5AA89EFB-5EB4-C584-406A-9E702C2C942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2864082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2935-DF89-E446-39BF-5CA8ED6E655D}"/>
              </a:ext>
            </a:extLst>
          </p:cNvPr>
          <p:cNvSpPr>
            <a:spLocks noGrp="1"/>
          </p:cNvSpPr>
          <p:nvPr>
            <p:ph type="title"/>
          </p:nvPr>
        </p:nvSpPr>
        <p:spPr/>
        <p:txBody>
          <a:bodyPr/>
          <a:lstStyle/>
          <a:p>
            <a:r>
              <a:rPr lang="en-US" dirty="0"/>
              <a:t>Descriptive Analysis</a:t>
            </a:r>
          </a:p>
        </p:txBody>
      </p:sp>
      <p:sp>
        <p:nvSpPr>
          <p:cNvPr id="3" name="Content Placeholder 2">
            <a:extLst>
              <a:ext uri="{FF2B5EF4-FFF2-40B4-BE49-F238E27FC236}">
                <a16:creationId xmlns:a16="http://schemas.microsoft.com/office/drawing/2014/main" id="{9B05DA91-29CF-F127-FDDB-C476DB3AC938}"/>
              </a:ext>
            </a:extLst>
          </p:cNvPr>
          <p:cNvSpPr>
            <a:spLocks noGrp="1"/>
          </p:cNvSpPr>
          <p:nvPr>
            <p:ph idx="1"/>
          </p:nvPr>
        </p:nvSpPr>
        <p:spPr/>
        <p:txBody>
          <a:bodyPr/>
          <a:lstStyle/>
          <a:p>
            <a:pPr marL="0" indent="0">
              <a:buNone/>
            </a:pPr>
            <a:r>
              <a:rPr lang="en-PH" dirty="0"/>
              <a:t>This kind of analysis focuses on summarizing and describing a dataset's main features through averages, percentages, and frequencies. An example would be a retail company analyzing customer data to determine the average spending per customer.</a:t>
            </a:r>
            <a:endParaRPr lang="en-US" dirty="0"/>
          </a:p>
        </p:txBody>
      </p:sp>
    </p:spTree>
    <p:extLst>
      <p:ext uri="{BB962C8B-B14F-4D97-AF65-F5344CB8AC3E}">
        <p14:creationId xmlns:p14="http://schemas.microsoft.com/office/powerpoint/2010/main" val="2460007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AFED8-3787-A0B8-2E4D-BAD53F024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C9DE4-30F8-55A1-F8D2-BE947175BB55}"/>
              </a:ext>
            </a:extLst>
          </p:cNvPr>
          <p:cNvSpPr>
            <a:spLocks noGrp="1"/>
          </p:cNvSpPr>
          <p:nvPr>
            <p:ph type="title"/>
          </p:nvPr>
        </p:nvSpPr>
        <p:spPr/>
        <p:txBody>
          <a:bodyPr/>
          <a:lstStyle/>
          <a:p>
            <a:r>
              <a:rPr lang="en-US" dirty="0"/>
              <a:t>Diagnostic Analysis</a:t>
            </a:r>
          </a:p>
        </p:txBody>
      </p:sp>
      <p:sp>
        <p:nvSpPr>
          <p:cNvPr id="3" name="Content Placeholder 2">
            <a:extLst>
              <a:ext uri="{FF2B5EF4-FFF2-40B4-BE49-F238E27FC236}">
                <a16:creationId xmlns:a16="http://schemas.microsoft.com/office/drawing/2014/main" id="{9F8B1905-AE39-0DAE-0F03-FDE25824AE37}"/>
              </a:ext>
            </a:extLst>
          </p:cNvPr>
          <p:cNvSpPr>
            <a:spLocks noGrp="1"/>
          </p:cNvSpPr>
          <p:nvPr>
            <p:ph idx="1"/>
          </p:nvPr>
        </p:nvSpPr>
        <p:spPr/>
        <p:txBody>
          <a:bodyPr/>
          <a:lstStyle/>
          <a:p>
            <a:pPr marL="0" indent="0">
              <a:buNone/>
            </a:pPr>
            <a:r>
              <a:rPr lang="en-PH" dirty="0"/>
              <a:t>Data scientists working in hospitals could use diagnostic analysis to investigate data and find out factors that lead to higher patient readmission rates in a specific department. The goal is to understand the causes of certain outcomes or trends. </a:t>
            </a:r>
            <a:endParaRPr lang="en-US" dirty="0"/>
          </a:p>
        </p:txBody>
      </p:sp>
    </p:spTree>
    <p:extLst>
      <p:ext uri="{BB962C8B-B14F-4D97-AF65-F5344CB8AC3E}">
        <p14:creationId xmlns:p14="http://schemas.microsoft.com/office/powerpoint/2010/main" val="3909605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A808-5ED9-6BC0-015C-F905DC6EB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424F-DE87-66BF-2B47-DC537B12B267}"/>
              </a:ext>
            </a:extLst>
          </p:cNvPr>
          <p:cNvSpPr>
            <a:spLocks noGrp="1"/>
          </p:cNvSpPr>
          <p:nvPr>
            <p:ph type="title"/>
          </p:nvPr>
        </p:nvSpPr>
        <p:spPr/>
        <p:txBody>
          <a:bodyPr/>
          <a:lstStyle/>
          <a:p>
            <a:r>
              <a:rPr lang="en-US" dirty="0"/>
              <a:t>Predictive Analysis</a:t>
            </a:r>
          </a:p>
        </p:txBody>
      </p:sp>
      <p:sp>
        <p:nvSpPr>
          <p:cNvPr id="3" name="Content Placeholder 2">
            <a:extLst>
              <a:ext uri="{FF2B5EF4-FFF2-40B4-BE49-F238E27FC236}">
                <a16:creationId xmlns:a16="http://schemas.microsoft.com/office/drawing/2014/main" id="{A5C21E81-C94B-4B9B-F406-FD306DABBB99}"/>
              </a:ext>
            </a:extLst>
          </p:cNvPr>
          <p:cNvSpPr>
            <a:spLocks noGrp="1"/>
          </p:cNvSpPr>
          <p:nvPr>
            <p:ph idx="1"/>
          </p:nvPr>
        </p:nvSpPr>
        <p:spPr/>
        <p:txBody>
          <a:bodyPr/>
          <a:lstStyle/>
          <a:p>
            <a:pPr marL="0" indent="0">
              <a:buNone/>
            </a:pPr>
            <a:r>
              <a:rPr lang="en-PH" dirty="0"/>
              <a:t>By applying statistical models like regression or classification algorithms, data scientists can predict what is likely to happen in the future. For example, a company might use predictive analysis to estimate future sales or anticipate customer behavior based on past data patterns.</a:t>
            </a:r>
            <a:endParaRPr lang="en-US" dirty="0"/>
          </a:p>
        </p:txBody>
      </p:sp>
    </p:spTree>
    <p:extLst>
      <p:ext uri="{BB962C8B-B14F-4D97-AF65-F5344CB8AC3E}">
        <p14:creationId xmlns:p14="http://schemas.microsoft.com/office/powerpoint/2010/main" val="2915990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769C-CD56-3954-FB73-1350A59F6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EB684-EC53-C947-127E-D9C61E8B04F7}"/>
              </a:ext>
            </a:extLst>
          </p:cNvPr>
          <p:cNvSpPr>
            <a:spLocks noGrp="1"/>
          </p:cNvSpPr>
          <p:nvPr>
            <p:ph type="title"/>
          </p:nvPr>
        </p:nvSpPr>
        <p:spPr/>
        <p:txBody>
          <a:bodyPr/>
          <a:lstStyle/>
          <a:p>
            <a:r>
              <a:rPr lang="en-US" dirty="0"/>
              <a:t>Prescriptive Analysis</a:t>
            </a:r>
          </a:p>
        </p:txBody>
      </p:sp>
      <p:sp>
        <p:nvSpPr>
          <p:cNvPr id="3" name="Content Placeholder 2">
            <a:extLst>
              <a:ext uri="{FF2B5EF4-FFF2-40B4-BE49-F238E27FC236}">
                <a16:creationId xmlns:a16="http://schemas.microsoft.com/office/drawing/2014/main" id="{F1770704-7890-92C5-3C38-9BB739D7FDD3}"/>
              </a:ext>
            </a:extLst>
          </p:cNvPr>
          <p:cNvSpPr>
            <a:spLocks noGrp="1"/>
          </p:cNvSpPr>
          <p:nvPr>
            <p:ph idx="1"/>
          </p:nvPr>
        </p:nvSpPr>
        <p:spPr/>
        <p:txBody>
          <a:bodyPr/>
          <a:lstStyle/>
          <a:p>
            <a:pPr marL="0" indent="0">
              <a:buNone/>
            </a:pPr>
            <a:r>
              <a:rPr lang="en-PH" dirty="0"/>
              <a:t>Prescriptive analysis goes a step beyond prediction by recommending actions based on data insights. This type of analysis helps businesses make decisions about resource allocation, strategic planning, or personalized customer recommendations.</a:t>
            </a:r>
            <a:endParaRPr lang="en-US" dirty="0"/>
          </a:p>
        </p:txBody>
      </p:sp>
    </p:spTree>
    <p:extLst>
      <p:ext uri="{BB962C8B-B14F-4D97-AF65-F5344CB8AC3E}">
        <p14:creationId xmlns:p14="http://schemas.microsoft.com/office/powerpoint/2010/main" val="4011247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9BB7E-40F2-7C7B-B228-C50B4EF7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F21B-B481-4823-7C5F-62BA7E41D426}"/>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B44971A-7E2D-7EE5-9ACB-DE831719B93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t>Career Opportunities</a:t>
            </a:r>
          </a:p>
        </p:txBody>
      </p:sp>
    </p:spTree>
    <p:extLst>
      <p:ext uri="{BB962C8B-B14F-4D97-AF65-F5344CB8AC3E}">
        <p14:creationId xmlns:p14="http://schemas.microsoft.com/office/powerpoint/2010/main" val="206824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7C5A-6E9D-C05B-C7E8-BAD36ADD5D17}"/>
              </a:ext>
            </a:extLst>
          </p:cNvPr>
          <p:cNvSpPr>
            <a:spLocks noGrp="1"/>
          </p:cNvSpPr>
          <p:nvPr>
            <p:ph type="title"/>
          </p:nvPr>
        </p:nvSpPr>
        <p:spPr/>
        <p:txBody>
          <a:bodyPr/>
          <a:lstStyle/>
          <a:p>
            <a:r>
              <a:rPr lang="en-US" dirty="0"/>
              <a:t>Data Analyst</a:t>
            </a:r>
          </a:p>
        </p:txBody>
      </p:sp>
      <p:sp>
        <p:nvSpPr>
          <p:cNvPr id="3" name="Content Placeholder 2">
            <a:extLst>
              <a:ext uri="{FF2B5EF4-FFF2-40B4-BE49-F238E27FC236}">
                <a16:creationId xmlns:a16="http://schemas.microsoft.com/office/drawing/2014/main" id="{7E039B87-193E-97DC-730E-2E968DF39935}"/>
              </a:ext>
            </a:extLst>
          </p:cNvPr>
          <p:cNvSpPr>
            <a:spLocks noGrp="1"/>
          </p:cNvSpPr>
          <p:nvPr>
            <p:ph idx="1"/>
          </p:nvPr>
        </p:nvSpPr>
        <p:spPr/>
        <p:txBody>
          <a:bodyPr/>
          <a:lstStyle/>
          <a:p>
            <a:pPr marL="0" indent="0">
              <a:buNone/>
            </a:pPr>
            <a:r>
              <a:rPr lang="en-PH" dirty="0"/>
              <a:t>Data analysts focus on interpreting and reporting historical data. </a:t>
            </a:r>
          </a:p>
          <a:p>
            <a:pPr marL="0" indent="0">
              <a:buNone/>
            </a:pPr>
            <a:endParaRPr lang="en-PH" dirty="0"/>
          </a:p>
          <a:p>
            <a:pPr marL="0" indent="0">
              <a:buNone/>
            </a:pPr>
            <a:r>
              <a:rPr lang="en-PH" dirty="0"/>
              <a:t>Their primary responsibility is analyzing trends and patterns to produce insights that inform business decisions. </a:t>
            </a:r>
          </a:p>
          <a:p>
            <a:pPr marL="0" indent="0">
              <a:buNone/>
            </a:pPr>
            <a:endParaRPr lang="en-PH" dirty="0"/>
          </a:p>
          <a:p>
            <a:pPr marL="0" indent="0">
              <a:buNone/>
            </a:pPr>
            <a:r>
              <a:rPr lang="en-PH" dirty="0"/>
              <a:t>They work with structured datasets, create visualizations, and generate reports that help stakeholders understand what has happened and why.</a:t>
            </a:r>
            <a:endParaRPr lang="en-US" dirty="0"/>
          </a:p>
        </p:txBody>
      </p:sp>
    </p:spTree>
    <p:extLst>
      <p:ext uri="{BB962C8B-B14F-4D97-AF65-F5344CB8AC3E}">
        <p14:creationId xmlns:p14="http://schemas.microsoft.com/office/powerpoint/2010/main" val="3225343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AI-generated content may be incorrect.">
            <a:extLst>
              <a:ext uri="{FF2B5EF4-FFF2-40B4-BE49-F238E27FC236}">
                <a16:creationId xmlns:a16="http://schemas.microsoft.com/office/drawing/2014/main" id="{54B6B7EE-DF85-2281-90BE-B3D3960462C3}"/>
              </a:ext>
            </a:extLst>
          </p:cNvPr>
          <p:cNvPicPr>
            <a:picLocks noChangeAspect="1"/>
          </p:cNvPicPr>
          <p:nvPr/>
        </p:nvPicPr>
        <p:blipFill>
          <a:blip r:embed="rId2"/>
          <a:stretch>
            <a:fillRect/>
          </a:stretch>
        </p:blipFill>
        <p:spPr>
          <a:xfrm>
            <a:off x="2209800" y="1425102"/>
            <a:ext cx="7772400" cy="4371975"/>
          </a:xfrm>
          <a:prstGeom prst="rect">
            <a:avLst/>
          </a:prstGeom>
        </p:spPr>
      </p:pic>
    </p:spTree>
    <p:extLst>
      <p:ext uri="{BB962C8B-B14F-4D97-AF65-F5344CB8AC3E}">
        <p14:creationId xmlns:p14="http://schemas.microsoft.com/office/powerpoint/2010/main" val="2283380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C434-AF49-CA0B-8EB3-E656F5FB5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81E8B-FE7F-5265-660F-4C2ED0444174}"/>
              </a:ext>
            </a:extLst>
          </p:cNvPr>
          <p:cNvSpPr>
            <a:spLocks noGrp="1"/>
          </p:cNvSpPr>
          <p:nvPr>
            <p:ph type="title"/>
          </p:nvPr>
        </p:nvSpPr>
        <p:spPr/>
        <p:txBody>
          <a:bodyPr/>
          <a:lstStyle/>
          <a:p>
            <a:r>
              <a:rPr lang="en-US" dirty="0"/>
              <a:t>Data Scientist</a:t>
            </a:r>
          </a:p>
        </p:txBody>
      </p:sp>
      <p:sp>
        <p:nvSpPr>
          <p:cNvPr id="3" name="Content Placeholder 2">
            <a:extLst>
              <a:ext uri="{FF2B5EF4-FFF2-40B4-BE49-F238E27FC236}">
                <a16:creationId xmlns:a16="http://schemas.microsoft.com/office/drawing/2014/main" id="{99BBECFA-1247-2B1C-9B4D-F1E3DA06FFF6}"/>
              </a:ext>
            </a:extLst>
          </p:cNvPr>
          <p:cNvSpPr>
            <a:spLocks noGrp="1"/>
          </p:cNvSpPr>
          <p:nvPr>
            <p:ph idx="1"/>
          </p:nvPr>
        </p:nvSpPr>
        <p:spPr/>
        <p:txBody>
          <a:bodyPr>
            <a:normAutofit fontScale="92500"/>
          </a:bodyPr>
          <a:lstStyle/>
          <a:p>
            <a:pPr marL="0" indent="0">
              <a:buNone/>
            </a:pPr>
            <a:r>
              <a:rPr lang="en-PH" dirty="0"/>
              <a:t>Building on the work of data analysts, data scientists go a step further by applying advanced analytical models and machine learning techniques to predict future trends and solve complex problems. </a:t>
            </a:r>
          </a:p>
          <a:p>
            <a:pPr marL="0" indent="0">
              <a:buNone/>
            </a:pPr>
            <a:endParaRPr lang="en-PH" dirty="0"/>
          </a:p>
          <a:p>
            <a:pPr marL="0" indent="0">
              <a:buNone/>
            </a:pPr>
            <a:r>
              <a:rPr lang="en-PH" dirty="0"/>
              <a:t>They work with both structured and unstructured data, and their role often involves formulating hypotheses, designing experiments, and creating predictive models. </a:t>
            </a:r>
          </a:p>
          <a:p>
            <a:pPr marL="0" indent="0">
              <a:buNone/>
            </a:pPr>
            <a:endParaRPr lang="en-PH" dirty="0"/>
          </a:p>
          <a:p>
            <a:pPr marL="0" indent="0">
              <a:buNone/>
            </a:pPr>
            <a:r>
              <a:rPr lang="en-PH" dirty="0"/>
              <a:t>Data scientists bridge the gap between interpreting historical data and generating forward-looking insights.</a:t>
            </a:r>
            <a:endParaRPr lang="en-US" dirty="0"/>
          </a:p>
        </p:txBody>
      </p:sp>
    </p:spTree>
    <p:extLst>
      <p:ext uri="{BB962C8B-B14F-4D97-AF65-F5344CB8AC3E}">
        <p14:creationId xmlns:p14="http://schemas.microsoft.com/office/powerpoint/2010/main" val="1271461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91FDD0-5743-D3DC-BD72-50DD187B9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891" y="1612799"/>
            <a:ext cx="6732216" cy="4165558"/>
          </a:xfrm>
          <a:prstGeom prst="rect">
            <a:avLst/>
          </a:prstGeom>
        </p:spPr>
      </p:pic>
      <p:sp>
        <p:nvSpPr>
          <p:cNvPr id="3" name="TextBox 2">
            <a:extLst>
              <a:ext uri="{FF2B5EF4-FFF2-40B4-BE49-F238E27FC236}">
                <a16:creationId xmlns:a16="http://schemas.microsoft.com/office/drawing/2014/main" id="{FD5F4C56-6C5C-85A2-2895-6F1ED0B3C7F0}"/>
              </a:ext>
            </a:extLst>
          </p:cNvPr>
          <p:cNvSpPr txBox="1"/>
          <p:nvPr/>
        </p:nvSpPr>
        <p:spPr>
          <a:xfrm>
            <a:off x="3234297" y="3486060"/>
            <a:ext cx="1303011" cy="477054"/>
          </a:xfrm>
          <a:prstGeom prst="rect">
            <a:avLst/>
          </a:prstGeom>
          <a:noFill/>
        </p:spPr>
        <p:txBody>
          <a:bodyPr wrap="square" rtlCol="0">
            <a:spAutoFit/>
          </a:bodyPr>
          <a:lstStyle/>
          <a:p>
            <a:r>
              <a:rPr lang="en-US" sz="2500" b="1" dirty="0"/>
              <a:t>Rabbit</a:t>
            </a:r>
          </a:p>
        </p:txBody>
      </p:sp>
      <p:sp>
        <p:nvSpPr>
          <p:cNvPr id="4" name="TextBox 3">
            <a:extLst>
              <a:ext uri="{FF2B5EF4-FFF2-40B4-BE49-F238E27FC236}">
                <a16:creationId xmlns:a16="http://schemas.microsoft.com/office/drawing/2014/main" id="{EC9AC10C-576F-CBF5-8840-B4E2B4F88DA4}"/>
              </a:ext>
            </a:extLst>
          </p:cNvPr>
          <p:cNvSpPr txBox="1"/>
          <p:nvPr/>
        </p:nvSpPr>
        <p:spPr>
          <a:xfrm>
            <a:off x="5679141" y="3429000"/>
            <a:ext cx="1135130" cy="477054"/>
          </a:xfrm>
          <a:prstGeom prst="rect">
            <a:avLst/>
          </a:prstGeom>
          <a:noFill/>
        </p:spPr>
        <p:txBody>
          <a:bodyPr wrap="square" rtlCol="0">
            <a:spAutoFit/>
          </a:bodyPr>
          <a:lstStyle/>
          <a:p>
            <a:r>
              <a:rPr lang="en-US" sz="2500" b="1" dirty="0"/>
              <a:t>Koala</a:t>
            </a:r>
          </a:p>
        </p:txBody>
      </p:sp>
      <p:sp>
        <p:nvSpPr>
          <p:cNvPr id="5" name="TextBox 4">
            <a:extLst>
              <a:ext uri="{FF2B5EF4-FFF2-40B4-BE49-F238E27FC236}">
                <a16:creationId xmlns:a16="http://schemas.microsoft.com/office/drawing/2014/main" id="{FE509778-6705-63B3-770C-2E7BC29EC005}"/>
              </a:ext>
            </a:extLst>
          </p:cNvPr>
          <p:cNvSpPr txBox="1"/>
          <p:nvPr/>
        </p:nvSpPr>
        <p:spPr>
          <a:xfrm>
            <a:off x="8225712" y="3613666"/>
            <a:ext cx="869520" cy="477054"/>
          </a:xfrm>
          <a:prstGeom prst="rect">
            <a:avLst/>
          </a:prstGeom>
          <a:noFill/>
        </p:spPr>
        <p:txBody>
          <a:bodyPr wrap="square" rtlCol="0">
            <a:spAutoFit/>
          </a:bodyPr>
          <a:lstStyle/>
          <a:p>
            <a:r>
              <a:rPr lang="en-US" sz="2500" b="1" dirty="0"/>
              <a:t>Fox</a:t>
            </a:r>
          </a:p>
        </p:txBody>
      </p:sp>
      <p:sp>
        <p:nvSpPr>
          <p:cNvPr id="6" name="TextBox 5">
            <a:extLst>
              <a:ext uri="{FF2B5EF4-FFF2-40B4-BE49-F238E27FC236}">
                <a16:creationId xmlns:a16="http://schemas.microsoft.com/office/drawing/2014/main" id="{646EFFB5-E2F4-DAC5-04B2-FD511DCCBED5}"/>
              </a:ext>
            </a:extLst>
          </p:cNvPr>
          <p:cNvSpPr txBox="1"/>
          <p:nvPr/>
        </p:nvSpPr>
        <p:spPr>
          <a:xfrm>
            <a:off x="3289161" y="5641129"/>
            <a:ext cx="1153434" cy="477054"/>
          </a:xfrm>
          <a:prstGeom prst="rect">
            <a:avLst/>
          </a:prstGeom>
          <a:noFill/>
        </p:spPr>
        <p:txBody>
          <a:bodyPr wrap="square" rtlCol="0">
            <a:spAutoFit/>
          </a:bodyPr>
          <a:lstStyle/>
          <a:p>
            <a:r>
              <a:rPr lang="en-US" sz="2500" b="1" dirty="0"/>
              <a:t>Panda</a:t>
            </a:r>
          </a:p>
        </p:txBody>
      </p:sp>
      <p:sp>
        <p:nvSpPr>
          <p:cNvPr id="7" name="TextBox 6">
            <a:extLst>
              <a:ext uri="{FF2B5EF4-FFF2-40B4-BE49-F238E27FC236}">
                <a16:creationId xmlns:a16="http://schemas.microsoft.com/office/drawing/2014/main" id="{DBBC1813-0353-7FBA-D9C3-BCAEF0A5E165}"/>
              </a:ext>
            </a:extLst>
          </p:cNvPr>
          <p:cNvSpPr txBox="1"/>
          <p:nvPr/>
        </p:nvSpPr>
        <p:spPr>
          <a:xfrm>
            <a:off x="5922726" y="5687317"/>
            <a:ext cx="760626" cy="477054"/>
          </a:xfrm>
          <a:prstGeom prst="rect">
            <a:avLst/>
          </a:prstGeom>
          <a:noFill/>
        </p:spPr>
        <p:txBody>
          <a:bodyPr wrap="square" rtlCol="0">
            <a:spAutoFit/>
          </a:bodyPr>
          <a:lstStyle/>
          <a:p>
            <a:r>
              <a:rPr lang="en-US" sz="2500" b="1" dirty="0"/>
              <a:t>Pig</a:t>
            </a:r>
          </a:p>
        </p:txBody>
      </p:sp>
      <p:sp>
        <p:nvSpPr>
          <p:cNvPr id="8" name="TextBox 7">
            <a:extLst>
              <a:ext uri="{FF2B5EF4-FFF2-40B4-BE49-F238E27FC236}">
                <a16:creationId xmlns:a16="http://schemas.microsoft.com/office/drawing/2014/main" id="{9927F0C9-0A2A-61CA-AFFD-0F0CA8AD1CB3}"/>
              </a:ext>
            </a:extLst>
          </p:cNvPr>
          <p:cNvSpPr txBox="1"/>
          <p:nvPr/>
        </p:nvSpPr>
        <p:spPr>
          <a:xfrm>
            <a:off x="8225711" y="5750312"/>
            <a:ext cx="1019097" cy="477054"/>
          </a:xfrm>
          <a:prstGeom prst="rect">
            <a:avLst/>
          </a:prstGeom>
          <a:noFill/>
        </p:spPr>
        <p:txBody>
          <a:bodyPr wrap="square" rtlCol="0">
            <a:spAutoFit/>
          </a:bodyPr>
          <a:lstStyle/>
          <a:p>
            <a:r>
              <a:rPr lang="en-US" sz="2500" b="1" dirty="0"/>
              <a:t>Bear</a:t>
            </a:r>
          </a:p>
        </p:txBody>
      </p:sp>
    </p:spTree>
    <p:extLst>
      <p:ext uri="{BB962C8B-B14F-4D97-AF65-F5344CB8AC3E}">
        <p14:creationId xmlns:p14="http://schemas.microsoft.com/office/powerpoint/2010/main" val="354991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585F25-5447-12BB-C18A-9EA6155258E2}"/>
            </a:ext>
          </a:extLst>
        </p:cNvPr>
        <p:cNvGrpSpPr/>
        <p:nvPr/>
      </p:nvGrpSpPr>
      <p:grpSpPr>
        <a:xfrm>
          <a:off x="0" y="0"/>
          <a:ext cx="0" cy="0"/>
          <a:chOff x="0" y="0"/>
          <a:chExt cx="0" cy="0"/>
        </a:xfrm>
      </p:grpSpPr>
      <p:pic>
        <p:nvPicPr>
          <p:cNvPr id="6" name="Google Shape;77;p16">
            <a:extLst>
              <a:ext uri="{FF2B5EF4-FFF2-40B4-BE49-F238E27FC236}">
                <a16:creationId xmlns:a16="http://schemas.microsoft.com/office/drawing/2014/main" id="{7E65B796-6FC3-029D-6E32-EFD35AE51729}"/>
              </a:ext>
            </a:extLst>
          </p:cNvPr>
          <p:cNvPicPr preferRelativeResize="0"/>
          <p:nvPr/>
        </p:nvPicPr>
        <p:blipFill>
          <a:blip r:embed="rId2">
            <a:alphaModFix/>
          </a:blip>
          <a:stretch>
            <a:fillRect/>
          </a:stretch>
        </p:blipFill>
        <p:spPr>
          <a:xfrm>
            <a:off x="3412838" y="416718"/>
            <a:ext cx="5366324" cy="6024564"/>
          </a:xfrm>
          <a:prstGeom prst="rect">
            <a:avLst/>
          </a:prstGeom>
          <a:noFill/>
          <a:ln>
            <a:noFill/>
          </a:ln>
        </p:spPr>
      </p:pic>
    </p:spTree>
    <p:extLst>
      <p:ext uri="{BB962C8B-B14F-4D97-AF65-F5344CB8AC3E}">
        <p14:creationId xmlns:p14="http://schemas.microsoft.com/office/powerpoint/2010/main" val="3006561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CE34-BBD2-8DA9-3E80-999AD2C22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FB1E2-60D2-37DE-2BCE-C14F73364E46}"/>
              </a:ext>
            </a:extLst>
          </p:cNvPr>
          <p:cNvSpPr>
            <a:spLocks noGrp="1"/>
          </p:cNvSpPr>
          <p:nvPr>
            <p:ph type="title"/>
          </p:nvPr>
        </p:nvSpPr>
        <p:spPr/>
        <p:txBody>
          <a:bodyPr/>
          <a:lstStyle/>
          <a:p>
            <a:r>
              <a:rPr lang="en-US" dirty="0"/>
              <a:t>Machine Learning Engineer</a:t>
            </a:r>
          </a:p>
        </p:txBody>
      </p:sp>
      <p:sp>
        <p:nvSpPr>
          <p:cNvPr id="3" name="Content Placeholder 2">
            <a:extLst>
              <a:ext uri="{FF2B5EF4-FFF2-40B4-BE49-F238E27FC236}">
                <a16:creationId xmlns:a16="http://schemas.microsoft.com/office/drawing/2014/main" id="{A8214A29-8E0D-44C4-A6FB-A6B8195CBF20}"/>
              </a:ext>
            </a:extLst>
          </p:cNvPr>
          <p:cNvSpPr>
            <a:spLocks noGrp="1"/>
          </p:cNvSpPr>
          <p:nvPr>
            <p:ph idx="1"/>
          </p:nvPr>
        </p:nvSpPr>
        <p:spPr/>
        <p:txBody>
          <a:bodyPr>
            <a:normAutofit lnSpcReduction="10000"/>
          </a:bodyPr>
          <a:lstStyle/>
          <a:p>
            <a:pPr marL="0" indent="0">
              <a:buNone/>
            </a:pPr>
            <a:r>
              <a:rPr lang="en-PH" dirty="0"/>
              <a:t>Machine learning engineers specialize in operationalizing the models developed by data scientists. </a:t>
            </a:r>
          </a:p>
          <a:p>
            <a:pPr marL="0" indent="0">
              <a:buNone/>
            </a:pPr>
            <a:endParaRPr lang="en-PH" dirty="0"/>
          </a:p>
          <a:p>
            <a:pPr marL="0" indent="0">
              <a:buNone/>
            </a:pPr>
            <a:r>
              <a:rPr lang="en-PH" dirty="0"/>
              <a:t>While data scientists focus on research and experimentation, machine learning engineers design, build, and deploy scalable systems that integrate machine learning algorithms into production environments. </a:t>
            </a:r>
          </a:p>
          <a:p>
            <a:pPr marL="0" indent="0">
              <a:buNone/>
            </a:pPr>
            <a:endParaRPr lang="en-PH" dirty="0"/>
          </a:p>
          <a:p>
            <a:pPr marL="0" indent="0">
              <a:buNone/>
            </a:pPr>
            <a:r>
              <a:rPr lang="en-PH" dirty="0"/>
              <a:t>They also optimize model performance, manage large-scale datasets, and ensure the systems are reliable and efficient.</a:t>
            </a:r>
            <a:endParaRPr lang="en-US" dirty="0"/>
          </a:p>
        </p:txBody>
      </p:sp>
    </p:spTree>
    <p:extLst>
      <p:ext uri="{BB962C8B-B14F-4D97-AF65-F5344CB8AC3E}">
        <p14:creationId xmlns:p14="http://schemas.microsoft.com/office/powerpoint/2010/main" val="34688031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D424-076F-2421-3031-AD239E8E5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A30D-DB12-F1AB-2A3C-CC64934FFEB7}"/>
              </a:ext>
            </a:extLst>
          </p:cNvPr>
          <p:cNvSpPr>
            <a:spLocks noGrp="1"/>
          </p:cNvSpPr>
          <p:nvPr>
            <p:ph type="title"/>
          </p:nvPr>
        </p:nvSpPr>
        <p:spPr/>
        <p:txBody>
          <a:bodyPr/>
          <a:lstStyle/>
          <a:p>
            <a:r>
              <a:rPr lang="en-US" dirty="0"/>
              <a:t>Data Engineer</a:t>
            </a:r>
          </a:p>
        </p:txBody>
      </p:sp>
      <p:sp>
        <p:nvSpPr>
          <p:cNvPr id="3" name="Content Placeholder 2">
            <a:extLst>
              <a:ext uri="{FF2B5EF4-FFF2-40B4-BE49-F238E27FC236}">
                <a16:creationId xmlns:a16="http://schemas.microsoft.com/office/drawing/2014/main" id="{636230D7-56A0-8822-DFE4-CE49DE75273E}"/>
              </a:ext>
            </a:extLst>
          </p:cNvPr>
          <p:cNvSpPr>
            <a:spLocks noGrp="1"/>
          </p:cNvSpPr>
          <p:nvPr>
            <p:ph idx="1"/>
          </p:nvPr>
        </p:nvSpPr>
        <p:spPr/>
        <p:txBody>
          <a:bodyPr>
            <a:normAutofit/>
          </a:bodyPr>
          <a:lstStyle/>
          <a:p>
            <a:pPr marL="0" indent="0">
              <a:buNone/>
            </a:pPr>
            <a:r>
              <a:rPr lang="en-PH" dirty="0"/>
              <a:t>Data engineers provide the foundational infrastructure that supports the entire data life cycle. </a:t>
            </a:r>
          </a:p>
          <a:p>
            <a:pPr marL="0" indent="0">
              <a:buNone/>
            </a:pPr>
            <a:r>
              <a:rPr lang="en-PH" dirty="0"/>
              <a:t>They design and manage data pipelines, ensure data quality, and integrate data from various sources. </a:t>
            </a:r>
          </a:p>
          <a:p>
            <a:pPr marL="0" indent="0">
              <a:buNone/>
            </a:pPr>
            <a:r>
              <a:rPr lang="en-PH" dirty="0"/>
              <a:t>Their work enables data analysts, data scientists, and machine learning engineers to access reliable, high-quality data for their tasks. </a:t>
            </a:r>
          </a:p>
          <a:p>
            <a:pPr marL="0" indent="0">
              <a:buNone/>
            </a:pPr>
            <a:r>
              <a:rPr lang="en-PH" dirty="0"/>
              <a:t>Data engineers are the architects of the data ecosystem, ensuring that data flows seamlessly and is accessible for analysis and modeling.</a:t>
            </a:r>
            <a:endParaRPr lang="en-US" dirty="0"/>
          </a:p>
        </p:txBody>
      </p:sp>
    </p:spTree>
    <p:extLst>
      <p:ext uri="{BB962C8B-B14F-4D97-AF65-F5344CB8AC3E}">
        <p14:creationId xmlns:p14="http://schemas.microsoft.com/office/powerpoint/2010/main" val="34221374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49FC3-9CE7-FDC5-73EC-AB9768CB3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05887"/>
            <a:ext cx="7772400" cy="4982610"/>
          </a:xfrm>
          <a:prstGeom prst="rect">
            <a:avLst/>
          </a:prstGeom>
        </p:spPr>
      </p:pic>
    </p:spTree>
    <p:extLst>
      <p:ext uri="{BB962C8B-B14F-4D97-AF65-F5344CB8AC3E}">
        <p14:creationId xmlns:p14="http://schemas.microsoft.com/office/powerpoint/2010/main" val="3615380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BEB30C-B563-E330-B520-632D0224C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31" y="1121165"/>
            <a:ext cx="10619537" cy="4762124"/>
          </a:xfrm>
          <a:prstGeom prst="rect">
            <a:avLst/>
          </a:prstGeom>
        </p:spPr>
      </p:pic>
    </p:spTree>
    <p:extLst>
      <p:ext uri="{BB962C8B-B14F-4D97-AF65-F5344CB8AC3E}">
        <p14:creationId xmlns:p14="http://schemas.microsoft.com/office/powerpoint/2010/main" val="1000580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https://seas.harvard.edu/news/what-data-science-definition-skills-applications-more</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F99EB6-8DBE-4455-428C-F42E22420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891" y="1612799"/>
            <a:ext cx="6732216" cy="4165558"/>
          </a:xfrm>
          <a:prstGeom prst="rect">
            <a:avLst/>
          </a:prstGeom>
        </p:spPr>
      </p:pic>
      <p:sp>
        <p:nvSpPr>
          <p:cNvPr id="3" name="TextBox 2">
            <a:extLst>
              <a:ext uri="{FF2B5EF4-FFF2-40B4-BE49-F238E27FC236}">
                <a16:creationId xmlns:a16="http://schemas.microsoft.com/office/drawing/2014/main" id="{5924344A-6364-168B-BA48-13AF9D916CBA}"/>
              </a:ext>
            </a:extLst>
          </p:cNvPr>
          <p:cNvSpPr txBox="1"/>
          <p:nvPr/>
        </p:nvSpPr>
        <p:spPr>
          <a:xfrm>
            <a:off x="3398126" y="3486060"/>
            <a:ext cx="927918" cy="553998"/>
          </a:xfrm>
          <a:prstGeom prst="rect">
            <a:avLst/>
          </a:prstGeom>
          <a:noFill/>
        </p:spPr>
        <p:txBody>
          <a:bodyPr wrap="square" rtlCol="0">
            <a:spAutoFit/>
          </a:bodyPr>
          <a:lstStyle/>
          <a:p>
            <a:r>
              <a:rPr lang="en-US" sz="3000" b="1" dirty="0"/>
              <a:t>???</a:t>
            </a:r>
          </a:p>
        </p:txBody>
      </p:sp>
      <p:sp>
        <p:nvSpPr>
          <p:cNvPr id="4" name="TextBox 3">
            <a:extLst>
              <a:ext uri="{FF2B5EF4-FFF2-40B4-BE49-F238E27FC236}">
                <a16:creationId xmlns:a16="http://schemas.microsoft.com/office/drawing/2014/main" id="{22D1DB28-A663-C67D-4D96-8DE7AAD73D89}"/>
              </a:ext>
            </a:extLst>
          </p:cNvPr>
          <p:cNvSpPr txBox="1"/>
          <p:nvPr/>
        </p:nvSpPr>
        <p:spPr>
          <a:xfrm>
            <a:off x="5811918" y="3429000"/>
            <a:ext cx="927917" cy="553998"/>
          </a:xfrm>
          <a:prstGeom prst="rect">
            <a:avLst/>
          </a:prstGeom>
          <a:noFill/>
        </p:spPr>
        <p:txBody>
          <a:bodyPr wrap="square" rtlCol="0">
            <a:spAutoFit/>
          </a:bodyPr>
          <a:lstStyle/>
          <a:p>
            <a:r>
              <a:rPr lang="en-US" sz="3000" b="1" dirty="0"/>
              <a:t>???</a:t>
            </a:r>
          </a:p>
        </p:txBody>
      </p:sp>
      <p:sp>
        <p:nvSpPr>
          <p:cNvPr id="5" name="TextBox 4">
            <a:extLst>
              <a:ext uri="{FF2B5EF4-FFF2-40B4-BE49-F238E27FC236}">
                <a16:creationId xmlns:a16="http://schemas.microsoft.com/office/drawing/2014/main" id="{19D783F2-8F02-81D9-613E-2612224FC9AF}"/>
              </a:ext>
            </a:extLst>
          </p:cNvPr>
          <p:cNvSpPr txBox="1"/>
          <p:nvPr/>
        </p:nvSpPr>
        <p:spPr>
          <a:xfrm>
            <a:off x="8225712" y="3613666"/>
            <a:ext cx="869520" cy="553998"/>
          </a:xfrm>
          <a:prstGeom prst="rect">
            <a:avLst/>
          </a:prstGeom>
          <a:noFill/>
        </p:spPr>
        <p:txBody>
          <a:bodyPr wrap="square" rtlCol="0">
            <a:spAutoFit/>
          </a:bodyPr>
          <a:lstStyle/>
          <a:p>
            <a:r>
              <a:rPr lang="en-US" sz="3000" b="1" dirty="0"/>
              <a:t>???</a:t>
            </a:r>
          </a:p>
        </p:txBody>
      </p:sp>
      <p:sp>
        <p:nvSpPr>
          <p:cNvPr id="6" name="TextBox 5">
            <a:extLst>
              <a:ext uri="{FF2B5EF4-FFF2-40B4-BE49-F238E27FC236}">
                <a16:creationId xmlns:a16="http://schemas.microsoft.com/office/drawing/2014/main" id="{70472800-D3CB-F706-2844-BB0BE0A7809C}"/>
              </a:ext>
            </a:extLst>
          </p:cNvPr>
          <p:cNvSpPr txBox="1"/>
          <p:nvPr/>
        </p:nvSpPr>
        <p:spPr>
          <a:xfrm>
            <a:off x="3433243" y="5641129"/>
            <a:ext cx="927918" cy="553998"/>
          </a:xfrm>
          <a:prstGeom prst="rect">
            <a:avLst/>
          </a:prstGeom>
          <a:noFill/>
        </p:spPr>
        <p:txBody>
          <a:bodyPr wrap="square" rtlCol="0">
            <a:spAutoFit/>
          </a:bodyPr>
          <a:lstStyle/>
          <a:p>
            <a:r>
              <a:rPr lang="en-US" sz="3000" b="1" dirty="0"/>
              <a:t>???</a:t>
            </a:r>
          </a:p>
        </p:txBody>
      </p:sp>
      <p:sp>
        <p:nvSpPr>
          <p:cNvPr id="7" name="TextBox 6">
            <a:extLst>
              <a:ext uri="{FF2B5EF4-FFF2-40B4-BE49-F238E27FC236}">
                <a16:creationId xmlns:a16="http://schemas.microsoft.com/office/drawing/2014/main" id="{ADAB67AF-8847-1F0A-5A57-356B7A39FCD0}"/>
              </a:ext>
            </a:extLst>
          </p:cNvPr>
          <p:cNvSpPr txBox="1"/>
          <p:nvPr/>
        </p:nvSpPr>
        <p:spPr>
          <a:xfrm>
            <a:off x="5922726" y="5687317"/>
            <a:ext cx="927917" cy="553998"/>
          </a:xfrm>
          <a:prstGeom prst="rect">
            <a:avLst/>
          </a:prstGeom>
          <a:noFill/>
        </p:spPr>
        <p:txBody>
          <a:bodyPr wrap="square" rtlCol="0">
            <a:spAutoFit/>
          </a:bodyPr>
          <a:lstStyle/>
          <a:p>
            <a:r>
              <a:rPr lang="en-US" sz="3000" b="1" dirty="0"/>
              <a:t>???</a:t>
            </a:r>
          </a:p>
        </p:txBody>
      </p:sp>
      <p:sp>
        <p:nvSpPr>
          <p:cNvPr id="8" name="TextBox 7">
            <a:extLst>
              <a:ext uri="{FF2B5EF4-FFF2-40B4-BE49-F238E27FC236}">
                <a16:creationId xmlns:a16="http://schemas.microsoft.com/office/drawing/2014/main" id="{71461836-23EF-6DAB-FCD8-545C30731F89}"/>
              </a:ext>
            </a:extLst>
          </p:cNvPr>
          <p:cNvSpPr txBox="1"/>
          <p:nvPr/>
        </p:nvSpPr>
        <p:spPr>
          <a:xfrm>
            <a:off x="8225712" y="5750312"/>
            <a:ext cx="869520" cy="553998"/>
          </a:xfrm>
          <a:prstGeom prst="rect">
            <a:avLst/>
          </a:prstGeom>
          <a:noFill/>
        </p:spPr>
        <p:txBody>
          <a:bodyPr wrap="square" rtlCol="0">
            <a:spAutoFit/>
          </a:bodyPr>
          <a:lstStyle/>
          <a:p>
            <a:r>
              <a:rPr lang="en-US" sz="3000" b="1" dirty="0"/>
              <a:t>???</a:t>
            </a:r>
          </a:p>
        </p:txBody>
      </p:sp>
    </p:spTree>
    <p:extLst>
      <p:ext uri="{BB962C8B-B14F-4D97-AF65-F5344CB8AC3E}">
        <p14:creationId xmlns:p14="http://schemas.microsoft.com/office/powerpoint/2010/main" val="321316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808C1-936E-A11D-4D94-905E8450C1F6}"/>
              </a:ext>
            </a:extLst>
          </p:cNvPr>
          <p:cNvSpPr txBox="1">
            <a:spLocks/>
          </p:cNvSpPr>
          <p:nvPr/>
        </p:nvSpPr>
        <p:spPr>
          <a:xfrm>
            <a:off x="1524000" y="1066134"/>
            <a:ext cx="9144000" cy="1734593"/>
          </a:xfrm>
          <a:prstGeom prst="rect">
            <a:avLst/>
          </a:prstGeom>
        </p:spPr>
        <p:txBody>
          <a:bodyPr>
            <a:no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PH" sz="5000" dirty="0"/>
              <a:t>If the data is not labeled, how will the model learn?</a:t>
            </a:r>
          </a:p>
        </p:txBody>
      </p:sp>
      <p:pic>
        <p:nvPicPr>
          <p:cNvPr id="3" name="Picture 2">
            <a:extLst>
              <a:ext uri="{FF2B5EF4-FFF2-40B4-BE49-F238E27FC236}">
                <a16:creationId xmlns:a16="http://schemas.microsoft.com/office/drawing/2014/main" id="{CD1D2DB8-F7CF-16A3-F2A7-60FB8797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104" y="3266831"/>
            <a:ext cx="2131792" cy="2525035"/>
          </a:xfrm>
          <a:prstGeom prst="rect">
            <a:avLst/>
          </a:prstGeom>
        </p:spPr>
      </p:pic>
      <p:pic>
        <p:nvPicPr>
          <p:cNvPr id="4" name="Graphic 3" descr="Thought bubble with solid fill">
            <a:extLst>
              <a:ext uri="{FF2B5EF4-FFF2-40B4-BE49-F238E27FC236}">
                <a16:creationId xmlns:a16="http://schemas.microsoft.com/office/drawing/2014/main" id="{F24B7F67-C75E-4C83-D8C2-EE7D0A0641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39548" y="2597277"/>
            <a:ext cx="2131791" cy="2131791"/>
          </a:xfrm>
          <a:prstGeom prst="rect">
            <a:avLst/>
          </a:prstGeom>
        </p:spPr>
      </p:pic>
      <p:sp>
        <p:nvSpPr>
          <p:cNvPr id="5" name="TextBox 4">
            <a:extLst>
              <a:ext uri="{FF2B5EF4-FFF2-40B4-BE49-F238E27FC236}">
                <a16:creationId xmlns:a16="http://schemas.microsoft.com/office/drawing/2014/main" id="{49CC073D-7A30-A540-C3C8-F1758A03DEEB}"/>
              </a:ext>
            </a:extLst>
          </p:cNvPr>
          <p:cNvSpPr txBox="1"/>
          <p:nvPr/>
        </p:nvSpPr>
        <p:spPr>
          <a:xfrm>
            <a:off x="7404679" y="3201507"/>
            <a:ext cx="801527" cy="461665"/>
          </a:xfrm>
          <a:prstGeom prst="rect">
            <a:avLst/>
          </a:prstGeom>
          <a:noFill/>
        </p:spPr>
        <p:txBody>
          <a:bodyPr wrap="square" rtlCol="0">
            <a:spAutoFit/>
          </a:bodyPr>
          <a:lstStyle/>
          <a:p>
            <a:r>
              <a:rPr lang="en-US" sz="2400" b="1" dirty="0">
                <a:solidFill>
                  <a:schemeClr val="bg1"/>
                </a:solidFill>
              </a:rPr>
              <a:t>????</a:t>
            </a:r>
          </a:p>
        </p:txBody>
      </p:sp>
    </p:spTree>
    <p:extLst>
      <p:ext uri="{BB962C8B-B14F-4D97-AF65-F5344CB8AC3E}">
        <p14:creationId xmlns:p14="http://schemas.microsoft.com/office/powerpoint/2010/main" val="3615665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62537C5-C1F4-1A5D-2526-24732983B640}"/>
              </a:ext>
            </a:extLst>
          </p:cNvPr>
          <p:cNvGrpSpPr/>
          <p:nvPr/>
        </p:nvGrpSpPr>
        <p:grpSpPr>
          <a:xfrm>
            <a:off x="707195" y="225680"/>
            <a:ext cx="1141842" cy="5823264"/>
            <a:chOff x="707195" y="225680"/>
            <a:chExt cx="1141842" cy="5823264"/>
          </a:xfrm>
        </p:grpSpPr>
        <p:pic>
          <p:nvPicPr>
            <p:cNvPr id="32" name="Picture 31">
              <a:extLst>
                <a:ext uri="{FF2B5EF4-FFF2-40B4-BE49-F238E27FC236}">
                  <a16:creationId xmlns:a16="http://schemas.microsoft.com/office/drawing/2014/main" id="{B7497D42-0F81-3F0E-C176-3EFE2C721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30" y="1384857"/>
              <a:ext cx="1039417" cy="1002946"/>
            </a:xfrm>
            <a:prstGeom prst="rect">
              <a:avLst/>
            </a:prstGeom>
          </p:spPr>
        </p:pic>
        <p:pic>
          <p:nvPicPr>
            <p:cNvPr id="33" name="Picture 32">
              <a:extLst>
                <a:ext uri="{FF2B5EF4-FFF2-40B4-BE49-F238E27FC236}">
                  <a16:creationId xmlns:a16="http://schemas.microsoft.com/office/drawing/2014/main" id="{A745DA25-0D48-0252-090F-17711017F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99" y="2542714"/>
              <a:ext cx="976574" cy="994170"/>
            </a:xfrm>
            <a:prstGeom prst="rect">
              <a:avLst/>
            </a:prstGeom>
          </p:spPr>
        </p:pic>
        <p:pic>
          <p:nvPicPr>
            <p:cNvPr id="34" name="Picture 33">
              <a:extLst>
                <a:ext uri="{FF2B5EF4-FFF2-40B4-BE49-F238E27FC236}">
                  <a16:creationId xmlns:a16="http://schemas.microsoft.com/office/drawing/2014/main" id="{CEB5C34C-C272-8B24-2EE1-48C523870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95" y="3597013"/>
              <a:ext cx="1141842" cy="1141842"/>
            </a:xfrm>
            <a:prstGeom prst="rect">
              <a:avLst/>
            </a:prstGeom>
          </p:spPr>
        </p:pic>
        <p:pic>
          <p:nvPicPr>
            <p:cNvPr id="35" name="Picture 34">
              <a:extLst>
                <a:ext uri="{FF2B5EF4-FFF2-40B4-BE49-F238E27FC236}">
                  <a16:creationId xmlns:a16="http://schemas.microsoft.com/office/drawing/2014/main" id="{12F0CD35-117C-82BC-03C8-74128D142F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017" y="4822399"/>
              <a:ext cx="999041" cy="1226545"/>
            </a:xfrm>
            <a:prstGeom prst="rect">
              <a:avLst/>
            </a:prstGeom>
          </p:spPr>
        </p:pic>
        <p:pic>
          <p:nvPicPr>
            <p:cNvPr id="36" name="Picture 35">
              <a:extLst>
                <a:ext uri="{FF2B5EF4-FFF2-40B4-BE49-F238E27FC236}">
                  <a16:creationId xmlns:a16="http://schemas.microsoft.com/office/drawing/2014/main" id="{74F5CFFE-6973-F040-9082-C33D516B4C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831" y="225680"/>
              <a:ext cx="996895" cy="936737"/>
            </a:xfrm>
            <a:prstGeom prst="rect">
              <a:avLst/>
            </a:prstGeom>
          </p:spPr>
        </p:pic>
      </p:grpSp>
      <p:grpSp>
        <p:nvGrpSpPr>
          <p:cNvPr id="37" name="Group 36">
            <a:extLst>
              <a:ext uri="{FF2B5EF4-FFF2-40B4-BE49-F238E27FC236}">
                <a16:creationId xmlns:a16="http://schemas.microsoft.com/office/drawing/2014/main" id="{0488023A-CDB4-2F9D-33E6-93ACBBDBD991}"/>
              </a:ext>
            </a:extLst>
          </p:cNvPr>
          <p:cNvGrpSpPr/>
          <p:nvPr/>
        </p:nvGrpSpPr>
        <p:grpSpPr>
          <a:xfrm>
            <a:off x="1753706" y="2215102"/>
            <a:ext cx="2788534" cy="1465574"/>
            <a:chOff x="1753706" y="2215102"/>
            <a:chExt cx="2788534" cy="1465574"/>
          </a:xfrm>
        </p:grpSpPr>
        <p:grpSp>
          <p:nvGrpSpPr>
            <p:cNvPr id="38" name="Group 37">
              <a:extLst>
                <a:ext uri="{FF2B5EF4-FFF2-40B4-BE49-F238E27FC236}">
                  <a16:creationId xmlns:a16="http://schemas.microsoft.com/office/drawing/2014/main" id="{F4AADEDB-25D9-4A8F-1941-3AAD815A73B6}"/>
                </a:ext>
              </a:extLst>
            </p:cNvPr>
            <p:cNvGrpSpPr/>
            <p:nvPr/>
          </p:nvGrpSpPr>
          <p:grpSpPr>
            <a:xfrm>
              <a:off x="3202805" y="2215102"/>
              <a:ext cx="1339435" cy="1465574"/>
              <a:chOff x="9012581" y="2118129"/>
              <a:chExt cx="1339435" cy="1465574"/>
            </a:xfrm>
          </p:grpSpPr>
          <p:pic>
            <p:nvPicPr>
              <p:cNvPr id="40" name="Picture 39" descr="Icon&#10;&#10;Description automatically generated">
                <a:extLst>
                  <a:ext uri="{FF2B5EF4-FFF2-40B4-BE49-F238E27FC236}">
                    <a16:creationId xmlns:a16="http://schemas.microsoft.com/office/drawing/2014/main" id="{148B71B3-3DBA-172E-8FAA-171AF1B115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2581" y="2118129"/>
                <a:ext cx="1339435" cy="1029483"/>
              </a:xfrm>
              <a:prstGeom prst="rect">
                <a:avLst/>
              </a:prstGeom>
            </p:spPr>
          </p:pic>
          <p:sp>
            <p:nvSpPr>
              <p:cNvPr id="41" name="TextBox 40">
                <a:extLst>
                  <a:ext uri="{FF2B5EF4-FFF2-40B4-BE49-F238E27FC236}">
                    <a16:creationId xmlns:a16="http://schemas.microsoft.com/office/drawing/2014/main" id="{FF262E2A-4244-0288-3A05-4B04EABBA2E2}"/>
                  </a:ext>
                </a:extLst>
              </p:cNvPr>
              <p:cNvSpPr txBox="1"/>
              <p:nvPr/>
            </p:nvSpPr>
            <p:spPr>
              <a:xfrm>
                <a:off x="9273605" y="3214371"/>
                <a:ext cx="969529" cy="369332"/>
              </a:xfrm>
              <a:prstGeom prst="rect">
                <a:avLst/>
              </a:prstGeom>
              <a:noFill/>
            </p:spPr>
            <p:txBody>
              <a:bodyPr wrap="square" rtlCol="0">
                <a:spAutoFit/>
              </a:bodyPr>
              <a:lstStyle/>
              <a:p>
                <a:r>
                  <a:rPr lang="en-US" b="1" dirty="0"/>
                  <a:t>Model</a:t>
                </a:r>
              </a:p>
            </p:txBody>
          </p:sp>
        </p:grpSp>
        <p:pic>
          <p:nvPicPr>
            <p:cNvPr id="39" name="Picture 38">
              <a:extLst>
                <a:ext uri="{FF2B5EF4-FFF2-40B4-BE49-F238E27FC236}">
                  <a16:creationId xmlns:a16="http://schemas.microsoft.com/office/drawing/2014/main" id="{5E06AFB4-2258-A6B6-5980-2DE24A3E89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3706" y="2403367"/>
              <a:ext cx="1703079" cy="1277309"/>
            </a:xfrm>
            <a:prstGeom prst="rect">
              <a:avLst/>
            </a:prstGeom>
          </p:spPr>
        </p:pic>
      </p:grpSp>
      <p:pic>
        <p:nvPicPr>
          <p:cNvPr id="42" name="Picture 41">
            <a:extLst>
              <a:ext uri="{FF2B5EF4-FFF2-40B4-BE49-F238E27FC236}">
                <a16:creationId xmlns:a16="http://schemas.microsoft.com/office/drawing/2014/main" id="{466F473F-F219-BD22-5B51-B10A4C0409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5680" y="2366427"/>
            <a:ext cx="1795659" cy="1346744"/>
          </a:xfrm>
          <a:prstGeom prst="rect">
            <a:avLst/>
          </a:prstGeom>
        </p:spPr>
      </p:pic>
      <p:grpSp>
        <p:nvGrpSpPr>
          <p:cNvPr id="43" name="Group 42">
            <a:extLst>
              <a:ext uri="{FF2B5EF4-FFF2-40B4-BE49-F238E27FC236}">
                <a16:creationId xmlns:a16="http://schemas.microsoft.com/office/drawing/2014/main" id="{8F0D0F3A-41EE-2379-D334-CE271223F292}"/>
              </a:ext>
            </a:extLst>
          </p:cNvPr>
          <p:cNvGrpSpPr/>
          <p:nvPr/>
        </p:nvGrpSpPr>
        <p:grpSpPr>
          <a:xfrm>
            <a:off x="6030357" y="124547"/>
            <a:ext cx="5452975" cy="2157369"/>
            <a:chOff x="6030357" y="124547"/>
            <a:chExt cx="5452975" cy="2157369"/>
          </a:xfrm>
        </p:grpSpPr>
        <p:grpSp>
          <p:nvGrpSpPr>
            <p:cNvPr id="44" name="Group 43">
              <a:extLst>
                <a:ext uri="{FF2B5EF4-FFF2-40B4-BE49-F238E27FC236}">
                  <a16:creationId xmlns:a16="http://schemas.microsoft.com/office/drawing/2014/main" id="{A7B15CA7-2FC6-7488-505E-22819EBBA449}"/>
                </a:ext>
              </a:extLst>
            </p:cNvPr>
            <p:cNvGrpSpPr/>
            <p:nvPr/>
          </p:nvGrpSpPr>
          <p:grpSpPr>
            <a:xfrm>
              <a:off x="6825047" y="410249"/>
              <a:ext cx="4100556" cy="1591138"/>
              <a:chOff x="6825047" y="410249"/>
              <a:chExt cx="4100556" cy="1591138"/>
            </a:xfrm>
          </p:grpSpPr>
          <p:pic>
            <p:nvPicPr>
              <p:cNvPr id="46" name="Picture 45">
                <a:extLst>
                  <a:ext uri="{FF2B5EF4-FFF2-40B4-BE49-F238E27FC236}">
                    <a16:creationId xmlns:a16="http://schemas.microsoft.com/office/drawing/2014/main" id="{3E185E5F-F0C7-3847-592B-52A43E24D2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5047" y="549248"/>
                <a:ext cx="996895" cy="936737"/>
              </a:xfrm>
              <a:prstGeom prst="rect">
                <a:avLst/>
              </a:prstGeom>
            </p:spPr>
          </p:pic>
          <p:pic>
            <p:nvPicPr>
              <p:cNvPr id="47" name="Picture 46">
                <a:extLst>
                  <a:ext uri="{FF2B5EF4-FFF2-40B4-BE49-F238E27FC236}">
                    <a16:creationId xmlns:a16="http://schemas.microsoft.com/office/drawing/2014/main" id="{7C92C84D-C285-696B-0DFC-ABA6C67A9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143" y="549145"/>
                <a:ext cx="1039417" cy="1002946"/>
              </a:xfrm>
              <a:prstGeom prst="rect">
                <a:avLst/>
              </a:prstGeom>
            </p:spPr>
          </p:pic>
          <p:pic>
            <p:nvPicPr>
              <p:cNvPr id="48" name="Picture 47">
                <a:extLst>
                  <a:ext uri="{FF2B5EF4-FFF2-40B4-BE49-F238E27FC236}">
                    <a16:creationId xmlns:a16="http://schemas.microsoft.com/office/drawing/2014/main" id="{F9648D38-D79D-40E0-A7D3-E3013EE63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3761" y="410249"/>
                <a:ext cx="1141842" cy="1141842"/>
              </a:xfrm>
              <a:prstGeom prst="rect">
                <a:avLst/>
              </a:prstGeom>
            </p:spPr>
          </p:pic>
          <p:sp>
            <p:nvSpPr>
              <p:cNvPr id="49" name="TextBox 48">
                <a:extLst>
                  <a:ext uri="{FF2B5EF4-FFF2-40B4-BE49-F238E27FC236}">
                    <a16:creationId xmlns:a16="http://schemas.microsoft.com/office/drawing/2014/main" id="{65AAB103-364A-D02B-A64E-DDC33E29BD72}"/>
                  </a:ext>
                </a:extLst>
              </p:cNvPr>
              <p:cNvSpPr txBox="1"/>
              <p:nvPr/>
            </p:nvSpPr>
            <p:spPr>
              <a:xfrm>
                <a:off x="7867947" y="1632055"/>
                <a:ext cx="1869807" cy="369332"/>
              </a:xfrm>
              <a:prstGeom prst="rect">
                <a:avLst/>
              </a:prstGeom>
              <a:noFill/>
            </p:spPr>
            <p:txBody>
              <a:bodyPr wrap="none" rtlCol="0">
                <a:spAutoFit/>
              </a:bodyPr>
              <a:lstStyle/>
              <a:p>
                <a:r>
                  <a:rPr lang="en-US" b="1" dirty="0"/>
                  <a:t>Group with wings</a:t>
                </a:r>
              </a:p>
            </p:txBody>
          </p:sp>
        </p:grpSp>
        <p:sp>
          <p:nvSpPr>
            <p:cNvPr id="45" name="Frame 44">
              <a:extLst>
                <a:ext uri="{FF2B5EF4-FFF2-40B4-BE49-F238E27FC236}">
                  <a16:creationId xmlns:a16="http://schemas.microsoft.com/office/drawing/2014/main" id="{86485E7E-0B7A-1A64-4E86-13DAB36D068B}"/>
                </a:ext>
              </a:extLst>
            </p:cNvPr>
            <p:cNvSpPr/>
            <p:nvPr/>
          </p:nvSpPr>
          <p:spPr>
            <a:xfrm>
              <a:off x="6030357" y="124547"/>
              <a:ext cx="5452975" cy="2157369"/>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570713E1-126A-950F-8188-A9439CC119C4}"/>
              </a:ext>
            </a:extLst>
          </p:cNvPr>
          <p:cNvGrpSpPr/>
          <p:nvPr/>
        </p:nvGrpSpPr>
        <p:grpSpPr>
          <a:xfrm>
            <a:off x="6778545" y="2357139"/>
            <a:ext cx="4147058" cy="1772221"/>
            <a:chOff x="6778545" y="2357139"/>
            <a:chExt cx="3749412" cy="1772221"/>
          </a:xfrm>
        </p:grpSpPr>
        <p:grpSp>
          <p:nvGrpSpPr>
            <p:cNvPr id="51" name="Group 50">
              <a:extLst>
                <a:ext uri="{FF2B5EF4-FFF2-40B4-BE49-F238E27FC236}">
                  <a16:creationId xmlns:a16="http://schemas.microsoft.com/office/drawing/2014/main" id="{450600D8-54ED-423F-34DD-5F31148FE547}"/>
                </a:ext>
              </a:extLst>
            </p:cNvPr>
            <p:cNvGrpSpPr/>
            <p:nvPr/>
          </p:nvGrpSpPr>
          <p:grpSpPr>
            <a:xfrm>
              <a:off x="7210383" y="2783682"/>
              <a:ext cx="3092923" cy="994170"/>
              <a:chOff x="9082531" y="3371578"/>
              <a:chExt cx="3092923" cy="994170"/>
            </a:xfrm>
          </p:grpSpPr>
          <p:pic>
            <p:nvPicPr>
              <p:cNvPr id="53" name="Picture 52">
                <a:extLst>
                  <a:ext uri="{FF2B5EF4-FFF2-40B4-BE49-F238E27FC236}">
                    <a16:creationId xmlns:a16="http://schemas.microsoft.com/office/drawing/2014/main" id="{5A1CF3E8-2C8C-D568-24DD-19030B1418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2531" y="3371578"/>
                <a:ext cx="976574" cy="994170"/>
              </a:xfrm>
              <a:prstGeom prst="rect">
                <a:avLst/>
              </a:prstGeom>
            </p:spPr>
          </p:pic>
          <p:sp>
            <p:nvSpPr>
              <p:cNvPr id="54" name="TextBox 53">
                <a:extLst>
                  <a:ext uri="{FF2B5EF4-FFF2-40B4-BE49-F238E27FC236}">
                    <a16:creationId xmlns:a16="http://schemas.microsoft.com/office/drawing/2014/main" id="{D53A3A23-114F-8DB1-1EB3-0B0340142619}"/>
                  </a:ext>
                </a:extLst>
              </p:cNvPr>
              <p:cNvSpPr txBox="1"/>
              <p:nvPr/>
            </p:nvSpPr>
            <p:spPr>
              <a:xfrm>
                <a:off x="10059105" y="3715915"/>
                <a:ext cx="2116349" cy="369332"/>
              </a:xfrm>
              <a:prstGeom prst="rect">
                <a:avLst/>
              </a:prstGeom>
              <a:noFill/>
            </p:spPr>
            <p:txBody>
              <a:bodyPr wrap="none" rtlCol="0">
                <a:spAutoFit/>
              </a:bodyPr>
              <a:lstStyle/>
              <a:p>
                <a:r>
                  <a:rPr lang="en-US" b="1" dirty="0"/>
                  <a:t>Group with two legs</a:t>
                </a:r>
              </a:p>
            </p:txBody>
          </p:sp>
        </p:grpSp>
        <p:sp>
          <p:nvSpPr>
            <p:cNvPr id="52" name="Frame 51">
              <a:extLst>
                <a:ext uri="{FF2B5EF4-FFF2-40B4-BE49-F238E27FC236}">
                  <a16:creationId xmlns:a16="http://schemas.microsoft.com/office/drawing/2014/main" id="{03DDEDC1-BA94-0FDE-E10C-4D8DBA509B2B}"/>
                </a:ext>
              </a:extLst>
            </p:cNvPr>
            <p:cNvSpPr/>
            <p:nvPr/>
          </p:nvSpPr>
          <p:spPr>
            <a:xfrm>
              <a:off x="6778545" y="2357139"/>
              <a:ext cx="3749412" cy="1772221"/>
            </a:xfrm>
            <a:prstGeom prst="fram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chemeClr val="tx1"/>
                </a:solidFill>
              </a:endParaRPr>
            </a:p>
          </p:txBody>
        </p:sp>
      </p:grpSp>
      <p:grpSp>
        <p:nvGrpSpPr>
          <p:cNvPr id="55" name="Group 54">
            <a:extLst>
              <a:ext uri="{FF2B5EF4-FFF2-40B4-BE49-F238E27FC236}">
                <a16:creationId xmlns:a16="http://schemas.microsoft.com/office/drawing/2014/main" id="{4B721CFC-55C7-2A4C-A2AE-32BE7C4788FD}"/>
              </a:ext>
            </a:extLst>
          </p:cNvPr>
          <p:cNvGrpSpPr/>
          <p:nvPr/>
        </p:nvGrpSpPr>
        <p:grpSpPr>
          <a:xfrm>
            <a:off x="6778544" y="4204068"/>
            <a:ext cx="4147057" cy="1772221"/>
            <a:chOff x="6778545" y="4204068"/>
            <a:chExt cx="3749412" cy="1772221"/>
          </a:xfrm>
        </p:grpSpPr>
        <p:grpSp>
          <p:nvGrpSpPr>
            <p:cNvPr id="56" name="Group 55">
              <a:extLst>
                <a:ext uri="{FF2B5EF4-FFF2-40B4-BE49-F238E27FC236}">
                  <a16:creationId xmlns:a16="http://schemas.microsoft.com/office/drawing/2014/main" id="{DAE280C9-2076-2AF5-7CCE-D2C33BA16D6D}"/>
                </a:ext>
              </a:extLst>
            </p:cNvPr>
            <p:cNvGrpSpPr/>
            <p:nvPr/>
          </p:nvGrpSpPr>
          <p:grpSpPr>
            <a:xfrm>
              <a:off x="7232300" y="4392347"/>
              <a:ext cx="3141102" cy="1226545"/>
              <a:chOff x="9082531" y="4580837"/>
              <a:chExt cx="3141102" cy="1226545"/>
            </a:xfrm>
          </p:grpSpPr>
          <p:pic>
            <p:nvPicPr>
              <p:cNvPr id="58" name="Picture 57">
                <a:extLst>
                  <a:ext uri="{FF2B5EF4-FFF2-40B4-BE49-F238E27FC236}">
                    <a16:creationId xmlns:a16="http://schemas.microsoft.com/office/drawing/2014/main" id="{2C53F506-FB1E-79F3-501A-C3212A5860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2531" y="4580837"/>
                <a:ext cx="999041" cy="1226545"/>
              </a:xfrm>
              <a:prstGeom prst="rect">
                <a:avLst/>
              </a:prstGeom>
            </p:spPr>
          </p:pic>
          <p:sp>
            <p:nvSpPr>
              <p:cNvPr id="59" name="TextBox 58">
                <a:extLst>
                  <a:ext uri="{FF2B5EF4-FFF2-40B4-BE49-F238E27FC236}">
                    <a16:creationId xmlns:a16="http://schemas.microsoft.com/office/drawing/2014/main" id="{80FAB206-E9B7-05A4-9009-77B3D9C9333A}"/>
                  </a:ext>
                </a:extLst>
              </p:cNvPr>
              <p:cNvSpPr txBox="1"/>
              <p:nvPr/>
            </p:nvSpPr>
            <p:spPr>
              <a:xfrm>
                <a:off x="10081572" y="5009443"/>
                <a:ext cx="2142061" cy="369332"/>
              </a:xfrm>
              <a:prstGeom prst="rect">
                <a:avLst/>
              </a:prstGeom>
              <a:noFill/>
            </p:spPr>
            <p:txBody>
              <a:bodyPr wrap="none" rtlCol="0">
                <a:spAutoFit/>
              </a:bodyPr>
              <a:lstStyle/>
              <a:p>
                <a:r>
                  <a:rPr lang="en-US" b="1" dirty="0"/>
                  <a:t>Group with four legs</a:t>
                </a:r>
              </a:p>
            </p:txBody>
          </p:sp>
        </p:grpSp>
        <p:sp>
          <p:nvSpPr>
            <p:cNvPr id="57" name="Frame 56">
              <a:extLst>
                <a:ext uri="{FF2B5EF4-FFF2-40B4-BE49-F238E27FC236}">
                  <a16:creationId xmlns:a16="http://schemas.microsoft.com/office/drawing/2014/main" id="{729A28CD-EC41-8918-D34B-ED9FC33E835E}"/>
                </a:ext>
              </a:extLst>
            </p:cNvPr>
            <p:cNvSpPr/>
            <p:nvPr/>
          </p:nvSpPr>
          <p:spPr>
            <a:xfrm>
              <a:off x="6778545" y="4204068"/>
              <a:ext cx="3749412" cy="1772221"/>
            </a:xfrm>
            <a:prstGeom prst="fram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4283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dissolv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dissolv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dissolv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4033</TotalTime>
  <Words>1673</Words>
  <Application>Microsoft Macintosh PowerPoint</Application>
  <PresentationFormat>Widescreen</PresentationFormat>
  <Paragraphs>201</Paragraphs>
  <Slides>65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Aptos</vt:lpstr>
      <vt:lpstr>Aptos Display</vt:lpstr>
      <vt:lpstr>Arial</vt:lpstr>
      <vt:lpstr>Post Grotesk Book</vt:lpstr>
      <vt:lpstr>Wingdings</vt:lpstr>
      <vt:lpstr>Office Theme</vt:lpstr>
      <vt:lpstr>Introduction to Unsupervised Learning</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Science?</vt:lpstr>
      <vt:lpstr>What is Data Science?</vt:lpstr>
      <vt:lpstr>What is Data Science?</vt:lpstr>
      <vt:lpstr>Data Science vs Statistics</vt:lpstr>
      <vt:lpstr>Data Science vs Statistics</vt:lpstr>
      <vt:lpstr>Data Science vs Data Analytics</vt:lpstr>
      <vt:lpstr>Data Science vs Data Analytics</vt:lpstr>
      <vt:lpstr>Spectrum of Data Science</vt:lpstr>
      <vt:lpstr>How clustering helped tracked a killer</vt:lpstr>
      <vt:lpstr>What is Data Science?</vt:lpstr>
      <vt:lpstr>What is Data Science?</vt:lpstr>
      <vt:lpstr>What is Data Science?</vt:lpstr>
      <vt:lpstr>What is Data Science?</vt:lpstr>
      <vt:lpstr>What is Data Science?</vt:lpstr>
      <vt:lpstr>Outline</vt:lpstr>
      <vt:lpstr>The Data Science Life Cycle</vt:lpstr>
      <vt:lpstr>The Data Science Life Cycle</vt:lpstr>
      <vt:lpstr>The Data Science Life Cycle</vt:lpstr>
      <vt:lpstr>The Data Science Life Cycle</vt:lpstr>
      <vt:lpstr>The Data Science Life Cycle</vt:lpstr>
      <vt:lpstr>Collecting Data </vt:lpstr>
      <vt:lpstr>Collecting Data </vt:lpstr>
      <vt:lpstr>Cleaning Data </vt:lpstr>
      <vt:lpstr>Cleaning Data </vt:lpstr>
      <vt:lpstr>Exploring Data</vt:lpstr>
      <vt:lpstr>Exploring Data</vt:lpstr>
      <vt:lpstr>Modeling Data</vt:lpstr>
      <vt:lpstr>Modeling Data</vt:lpstr>
      <vt:lpstr>Interpreting Data</vt:lpstr>
      <vt:lpstr>Interpreting Data</vt:lpstr>
      <vt:lpstr>Outline</vt:lpstr>
      <vt:lpstr>Data Science Tools and Technologies</vt:lpstr>
      <vt:lpstr>Data Science Tools and Technologies</vt:lpstr>
      <vt:lpstr>Data Science Tools and Technologies</vt:lpstr>
      <vt:lpstr>Data Science Tools and Technologies</vt:lpstr>
      <vt:lpstr>Data Science Tools and Technologies</vt:lpstr>
      <vt:lpstr>Outline</vt:lpstr>
      <vt:lpstr>Descriptive Analysis</vt:lpstr>
      <vt:lpstr>Diagnostic Analysis</vt:lpstr>
      <vt:lpstr>Predictive Analysis</vt:lpstr>
      <vt:lpstr>Prescriptive Analysis</vt:lpstr>
      <vt:lpstr>Outline</vt:lpstr>
      <vt:lpstr>Data Analyst</vt:lpstr>
      <vt:lpstr>PowerPoint Presentation</vt:lpstr>
      <vt:lpstr>Data Scientist</vt:lpstr>
      <vt:lpstr>PowerPoint Presentation</vt:lpstr>
      <vt:lpstr>Machine Learning Engineer</vt:lpstr>
      <vt:lpstr>Data Engineer</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574</cp:revision>
  <dcterms:created xsi:type="dcterms:W3CDTF">2024-08-08T01:29:50Z</dcterms:created>
  <dcterms:modified xsi:type="dcterms:W3CDTF">2025-11-11T09:17:50Z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